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38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CCD8"/>
    <a:srgbClr val="2B8BA0"/>
    <a:srgbClr val="506692"/>
    <a:srgbClr val="BBD1DF"/>
    <a:srgbClr val="FEE182"/>
    <a:srgbClr val="EAB745"/>
    <a:srgbClr val="669DBD"/>
    <a:srgbClr val="003399"/>
    <a:srgbClr val="2F51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81D7D-EA30-4518-8E7F-33EF0955E063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152E9-30B2-4F58-969C-CED9A9F9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3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4.pd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.pd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pd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pd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CIMF_FLIP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29210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CC332B-353F-7F48-91C0-492FEA4713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11989"/>
          <a:stretch/>
        </p:blipFill>
        <p:spPr>
          <a:xfrm>
            <a:off x="-13727" y="3560696"/>
            <a:ext cx="12205727" cy="32973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A62251-F59C-6D42-898B-E3CF92D665ED}"/>
              </a:ext>
            </a:extLst>
          </p:cNvPr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-161965" y="1852001"/>
            <a:ext cx="19427449" cy="54417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8618F3-33B2-6942-8A7A-19C43EB6E45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878518" y="4717773"/>
            <a:ext cx="2028313" cy="1566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2025" y="5483673"/>
            <a:ext cx="8771467" cy="523874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  <a:latin typeface="Arial (Headings)"/>
                <a:cs typeface="Arial (Headings)"/>
              </a:defRPr>
            </a:lvl1pPr>
          </a:lstStyle>
          <a:p>
            <a:r>
              <a:rPr lang="en-US" dirty="0"/>
              <a:t>Title of session here – 24pt, Arial, bold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2025" y="6007550"/>
            <a:ext cx="8771467" cy="276225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here if needed – 16pt, Arial, bold</a:t>
            </a:r>
          </a:p>
        </p:txBody>
      </p:sp>
    </p:spTree>
    <p:extLst>
      <p:ext uri="{BB962C8B-B14F-4D97-AF65-F5344CB8AC3E}">
        <p14:creationId xmlns:p14="http://schemas.microsoft.com/office/powerpoint/2010/main" val="1214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7896" y="1008064"/>
            <a:ext cx="5589492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008064"/>
            <a:ext cx="5582024" cy="547687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407896" y="3771902"/>
            <a:ext cx="5589492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9249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7895" y="1008064"/>
            <a:ext cx="5629833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599" y="1008064"/>
            <a:ext cx="5555129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407896" y="3771902"/>
            <a:ext cx="11344832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1373879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7896" y="1008064"/>
            <a:ext cx="11371727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407895" y="3771902"/>
            <a:ext cx="5602939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6203948" y="3771902"/>
            <a:ext cx="5575675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3330486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and 2 thirds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here – 18pt, Arial, bold,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07896" y="1008063"/>
            <a:ext cx="3747245" cy="547687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328585" y="1008065"/>
            <a:ext cx="7424144" cy="547687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203913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hirds and 1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here – 18pt, Arial, bold,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075084" y="1008063"/>
            <a:ext cx="3664198" cy="547687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07896" y="1008064"/>
            <a:ext cx="7465484" cy="547687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962480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here – 18pt, Arial, bold, OCIMF blue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07896" y="1008062"/>
            <a:ext cx="3709023" cy="547687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8128872" y="1008062"/>
            <a:ext cx="3596963" cy="547687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6" hasCustomPrompt="1"/>
          </p:nvPr>
        </p:nvSpPr>
        <p:spPr>
          <a:xfrm>
            <a:off x="4262718" y="1016000"/>
            <a:ext cx="3697941" cy="547687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Text or picture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2292462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579655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3600451" y="4196259"/>
            <a:ext cx="4991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 err="1">
                <a:solidFill>
                  <a:schemeClr val="tx1"/>
                </a:solidFill>
                <a:latin typeface="Arial"/>
                <a:cs typeface="Arial"/>
              </a:rPr>
              <a:t>www.ocimf.org</a:t>
            </a:r>
            <a:endParaRPr lang="en-GB" sz="18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381002" y="5961718"/>
            <a:ext cx="51371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400" dirty="0">
                <a:solidFill>
                  <a:srgbClr val="005A8B"/>
                </a:solidFill>
                <a:cs typeface="+mn-cs"/>
              </a:rPr>
              <a:t>Oil Companies International Marine Forum </a:t>
            </a:r>
            <a:br>
              <a:rPr lang="en-GB" sz="1400" dirty="0">
                <a:solidFill>
                  <a:srgbClr val="005A8B"/>
                </a:solidFill>
                <a:cs typeface="+mn-cs"/>
              </a:rPr>
            </a:br>
            <a:r>
              <a:rPr lang="en-GB" sz="1400" dirty="0">
                <a:solidFill>
                  <a:srgbClr val="005A8B"/>
                </a:solidFill>
                <a:cs typeface="+mn-cs"/>
              </a:rPr>
              <a:t>29 Queen Anne's Gate, London, United Kingdom, SW1H 9BU</a:t>
            </a:r>
          </a:p>
        </p:txBody>
      </p:sp>
      <p:sp>
        <p:nvSpPr>
          <p:cNvPr id="9" name="Text Box 12"/>
          <p:cNvSpPr txBox="1">
            <a:spLocks noChangeArrowheads="1"/>
          </p:cNvSpPr>
          <p:nvPr userDrawn="1"/>
        </p:nvSpPr>
        <p:spPr bwMode="auto">
          <a:xfrm>
            <a:off x="7271374" y="6177161"/>
            <a:ext cx="451273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GB" sz="1400" b="1" dirty="0">
                <a:solidFill>
                  <a:srgbClr val="005A8B"/>
                </a:solidFill>
                <a:cs typeface="+mn-cs"/>
              </a:rPr>
              <a:t>Tel: +44 (0) 20 7654 1200</a:t>
            </a:r>
          </a:p>
        </p:txBody>
      </p:sp>
      <p:pic>
        <p:nvPicPr>
          <p:cNvPr id="12" name="Picture 9">
            <a:extLst>
              <a:ext uri="{FF2B5EF4-FFF2-40B4-BE49-F238E27FC236}">
                <a16:creationId xmlns:a16="http://schemas.microsoft.com/office/drawing/2014/main" id="{1AC5F4BC-0D08-0749-9B07-2AFAC3B42F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108121" y="2336409"/>
            <a:ext cx="1975757" cy="152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>
            <a:extLst>
              <a:ext uri="{FF2B5EF4-FFF2-40B4-BE49-F238E27FC236}">
                <a16:creationId xmlns:a16="http://schemas.microsoft.com/office/drawing/2014/main" id="{BD3BE908-070A-5846-B8B7-7F834E3D7E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00451" y="1727042"/>
            <a:ext cx="4991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800" b="1" dirty="0">
                <a:solidFill>
                  <a:schemeClr val="accent2"/>
                </a:solidFill>
                <a:latin typeface="Century Gothic" pitchFamily="34" charset="0"/>
                <a:cs typeface="+mn-cs"/>
              </a:rPr>
              <a:t>A voice for safety</a:t>
            </a:r>
          </a:p>
        </p:txBody>
      </p:sp>
    </p:spTree>
    <p:extLst>
      <p:ext uri="{BB962C8B-B14F-4D97-AF65-F5344CB8AC3E}">
        <p14:creationId xmlns:p14="http://schemas.microsoft.com/office/powerpoint/2010/main" val="21192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5960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9DDC72-DD9E-48BA-BA3C-D85F4F23A7A5}"/>
              </a:ext>
            </a:extLst>
          </p:cNvPr>
          <p:cNvSpPr/>
          <p:nvPr userDrawn="1"/>
        </p:nvSpPr>
        <p:spPr>
          <a:xfrm>
            <a:off x="0" y="0"/>
            <a:ext cx="135467" cy="6858000"/>
          </a:xfrm>
          <a:prstGeom prst="rect">
            <a:avLst/>
          </a:prstGeom>
          <a:solidFill>
            <a:srgbClr val="0055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514252-C8E5-4449-B8DA-C26601DA2A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429" y="243840"/>
            <a:ext cx="1340636" cy="87376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B0B2931-7122-48CF-BF7F-73CA0013B17D}"/>
              </a:ext>
            </a:extLst>
          </p:cNvPr>
          <p:cNvSpPr/>
          <p:nvPr userDrawn="1"/>
        </p:nvSpPr>
        <p:spPr>
          <a:xfrm>
            <a:off x="194978" y="0"/>
            <a:ext cx="60959" cy="6858000"/>
          </a:xfrm>
          <a:prstGeom prst="rect">
            <a:avLst/>
          </a:prstGeom>
          <a:solidFill>
            <a:srgbClr val="0055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2946568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6934" y="-12700"/>
            <a:ext cx="12225867" cy="6883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CBD332-E01E-244B-A299-BA8A8151A04A}"/>
              </a:ext>
            </a:extLst>
          </p:cNvPr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049841" y="2624337"/>
            <a:ext cx="18660767" cy="335960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447580" y="3073819"/>
            <a:ext cx="5510833" cy="824945"/>
          </a:xfrm>
        </p:spPr>
        <p:txBody>
          <a:bodyPr>
            <a:normAutofit/>
          </a:bodyPr>
          <a:lstStyle>
            <a:lvl1pPr>
              <a:defRPr sz="2400" b="1" baseline="0">
                <a:solidFill>
                  <a:schemeClr val="bg1"/>
                </a:solidFill>
                <a:latin typeface="Arial (Headings)"/>
                <a:cs typeface="Arial (Headings)"/>
              </a:defRPr>
            </a:lvl1pPr>
          </a:lstStyle>
          <a:p>
            <a:r>
              <a:rPr lang="en-US" dirty="0"/>
              <a:t>Section title here – 24pt, Arial, bold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7578" y="3898765"/>
            <a:ext cx="4764837" cy="276225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here – 16pt, Arial, bold</a:t>
            </a:r>
          </a:p>
        </p:txBody>
      </p:sp>
    </p:spTree>
    <p:extLst>
      <p:ext uri="{BB962C8B-B14F-4D97-AF65-F5344CB8AC3E}">
        <p14:creationId xmlns:p14="http://schemas.microsoft.com/office/powerpoint/2010/main" val="35983359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2BE4-1ABD-4F88-9043-3E7A991DCE5C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0F562-11F8-4346-ACD5-11A5CB8378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82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03251" y="1329400"/>
            <a:ext cx="10974916" cy="791500"/>
          </a:xfrm>
        </p:spPr>
        <p:txBody>
          <a:bodyPr>
            <a:no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 here over two lines - </a:t>
            </a:r>
            <a:r>
              <a:rPr lang="en-US" sz="2400" dirty="0">
                <a:latin typeface="+mn-lt"/>
                <a:cs typeface="Arial"/>
              </a:rPr>
              <a:t>24</a:t>
            </a:r>
            <a:r>
              <a:rPr lang="en-US" sz="2400" b="1" dirty="0">
                <a:latin typeface="+mn-lt"/>
                <a:cs typeface="Arial"/>
              </a:rPr>
              <a:t>pt, Arial, bold, </a:t>
            </a:r>
            <a:br>
              <a:rPr lang="en-US" sz="2400" b="1" dirty="0">
                <a:latin typeface="+mn-lt"/>
                <a:cs typeface="Arial"/>
              </a:rPr>
            </a:br>
            <a:r>
              <a:rPr lang="en-US" sz="2400" b="1" dirty="0">
                <a:latin typeface="+mn-lt"/>
                <a:cs typeface="Arial"/>
              </a:rPr>
              <a:t>OCIMF blue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2070103"/>
            <a:ext cx="10974916" cy="428625"/>
          </a:xfrm>
        </p:spPr>
        <p:txBody>
          <a:bodyPr>
            <a:normAutofit/>
          </a:bodyPr>
          <a:lstStyle>
            <a:lvl1pPr>
              <a:buNone/>
              <a:defRPr sz="16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Sub-title to go here -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1A8D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16pt, Arial, bright blue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2" y="2578100"/>
            <a:ext cx="5492749" cy="2019300"/>
          </a:xfrm>
        </p:spPr>
        <p:txBody>
          <a:bodyPr/>
          <a:lstStyle>
            <a:lvl1pPr marL="88900" indent="-88900">
              <a:defRPr/>
            </a:lvl1pPr>
            <a:lvl2pPr marL="622300" indent="-165100">
              <a:defRPr/>
            </a:lvl2pPr>
            <a:lvl3pPr marL="1079500" indent="-139700">
              <a:defRPr/>
            </a:lvl3pPr>
            <a:lvl4pPr marL="1524000" indent="-152400">
              <a:defRPr/>
            </a:lvl4pPr>
            <a:lvl5pPr marL="1968500" indent="-139700">
              <a:defRPr/>
            </a:lvl5pPr>
          </a:lstStyle>
          <a:p>
            <a:pPr lvl="0"/>
            <a:r>
              <a:rPr lang="en-US" dirty="0"/>
              <a:t>Text or bullets here ONLY – 14pt, Arial, bold, OCIMF Blue</a:t>
            </a:r>
          </a:p>
          <a:p>
            <a:pPr lvl="1"/>
            <a:r>
              <a:rPr lang="en-US" dirty="0"/>
              <a:t>Second level </a:t>
            </a:r>
            <a:r>
              <a:rPr lang="en-US" sz="1400" dirty="0">
                <a:latin typeface="+mn-lt"/>
                <a:cs typeface="Arial"/>
              </a:rPr>
              <a:t>– 14pt, Arial, regular, OCIMF blue</a:t>
            </a:r>
            <a:endParaRPr lang="en-US" dirty="0"/>
          </a:p>
          <a:p>
            <a:pPr lvl="2"/>
            <a:r>
              <a:rPr lang="en-US" dirty="0"/>
              <a:t>Third level </a:t>
            </a:r>
            <a:r>
              <a:rPr lang="en-US" sz="1400" dirty="0">
                <a:latin typeface="+mn-lt"/>
                <a:cs typeface="Arial"/>
              </a:rPr>
              <a:t>– 14pt, Arial, regular, OCIMF blue</a:t>
            </a:r>
            <a:endParaRPr lang="en-US" dirty="0"/>
          </a:p>
          <a:p>
            <a:pPr lvl="3"/>
            <a:r>
              <a:rPr lang="en-US" dirty="0"/>
              <a:t>Fourth level </a:t>
            </a:r>
            <a:r>
              <a:rPr lang="en-US" sz="1400" dirty="0">
                <a:latin typeface="+mn-lt"/>
                <a:cs typeface="Arial"/>
              </a:rPr>
              <a:t>– 14pt, Arial, regular, OCIMF blue</a:t>
            </a:r>
            <a:endParaRPr lang="en-US" dirty="0"/>
          </a:p>
          <a:p>
            <a:pPr lvl="4"/>
            <a:r>
              <a:rPr lang="en-US" dirty="0"/>
              <a:t>Fifth level </a:t>
            </a:r>
            <a:r>
              <a:rPr lang="en-US" sz="1400" dirty="0">
                <a:latin typeface="+mn-lt"/>
                <a:cs typeface="Arial"/>
              </a:rPr>
              <a:t>– 14pt, Arial, regular, OCIMF blue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CBBFD7-A0DD-1E4C-8F65-606981E25348}"/>
              </a:ext>
            </a:extLst>
          </p:cNvPr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18111" y="2806699"/>
            <a:ext cx="20017224" cy="360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0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 Text or picture here – 14pt, Arial, bold, OCIMF blue</a:t>
            </a:r>
          </a:p>
          <a:p>
            <a:pPr lvl="1"/>
            <a:r>
              <a:rPr lang="en-US" dirty="0"/>
              <a:t> Second level – 14pt, Arial, regular, OCIMF blue</a:t>
            </a:r>
          </a:p>
          <a:p>
            <a:pPr lvl="2"/>
            <a:r>
              <a:rPr lang="en-US" dirty="0"/>
              <a:t> Third level – 14pt, Arial, regular, OCIMF blue</a:t>
            </a:r>
          </a:p>
          <a:p>
            <a:pPr lvl="3"/>
            <a:r>
              <a:rPr lang="en-US" dirty="0"/>
              <a:t> Fourth level – 14pt, Arial, regular, OCIMF blue</a:t>
            </a:r>
          </a:p>
          <a:p>
            <a:pPr lvl="4"/>
            <a:r>
              <a:rPr lang="en-US" dirty="0"/>
              <a:t> Fifth level – 14pt, Arial, regular, OCIMF blue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209317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small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07896" y="1611314"/>
            <a:ext cx="11331386" cy="4873624"/>
          </a:xfrm>
        </p:spPr>
        <p:txBody>
          <a:bodyPr/>
          <a:lstStyle/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7895" y="1008063"/>
            <a:ext cx="11333571" cy="60325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If image below, put caption here – 14pt, Arial, bold, OCIMF blue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48022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7896" y="1008064"/>
            <a:ext cx="5562598" cy="547687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599" y="1008064"/>
            <a:ext cx="5528235" cy="547687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315773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7896" y="1008064"/>
            <a:ext cx="11327015" cy="24209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07896" y="3524250"/>
            <a:ext cx="11331386" cy="296068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</p:spTree>
    <p:extLst>
      <p:ext uri="{BB962C8B-B14F-4D97-AF65-F5344CB8AC3E}">
        <p14:creationId xmlns:p14="http://schemas.microsoft.com/office/powerpoint/2010/main" val="403621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7896" y="1008064"/>
            <a:ext cx="5589492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599" y="1008064"/>
            <a:ext cx="5562227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407896" y="3771902"/>
            <a:ext cx="5589492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6203948" y="3771902"/>
            <a:ext cx="5562227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352684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07896" y="274639"/>
            <a:ext cx="6942667" cy="347662"/>
          </a:xfrm>
        </p:spPr>
        <p:txBody>
          <a:bodyPr/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07895" y="1008064"/>
            <a:ext cx="5522257" cy="547687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85169" y="1008064"/>
            <a:ext cx="5674657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07896" y="622301"/>
            <a:ext cx="7465484" cy="317500"/>
          </a:xfrm>
        </p:spPr>
        <p:txBody>
          <a:bodyPr>
            <a:normAutofit/>
          </a:bodyPr>
          <a:lstStyle>
            <a:lvl1pPr>
              <a:buNone/>
              <a:defRPr sz="1600" b="0" baseline="0">
                <a:solidFill>
                  <a:srgbClr val="01A8DF"/>
                </a:solidFill>
              </a:defRPr>
            </a:lvl1pPr>
          </a:lstStyle>
          <a:p>
            <a:pPr lvl="0"/>
            <a:r>
              <a:rPr lang="en-US" dirty="0"/>
              <a:t>Subtitle here - 16pt, Arial, bright blue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6091518" y="3771902"/>
            <a:ext cx="5674657" cy="2713036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Text or picture here – 14pt, Arial, bold, OCIMF blue</a:t>
            </a:r>
          </a:p>
          <a:p>
            <a:pPr lvl="1"/>
            <a:r>
              <a:rPr lang="en-US" dirty="0"/>
              <a:t>Second level – 14pt, Arial, regular, OCIMF blue</a:t>
            </a:r>
          </a:p>
          <a:p>
            <a:pPr lvl="2"/>
            <a:r>
              <a:rPr lang="en-US" dirty="0"/>
              <a:t>Third level – 14pt, Arial, regular, OCIMF blue</a:t>
            </a:r>
          </a:p>
          <a:p>
            <a:pPr lvl="3"/>
            <a:r>
              <a:rPr lang="en-US" dirty="0"/>
              <a:t>Fourth level – 14pt, Arial, regular, OCIMF blue</a:t>
            </a:r>
          </a:p>
          <a:p>
            <a:pPr lvl="4"/>
            <a:r>
              <a:rPr lang="en-US" dirty="0"/>
              <a:t>Fifth level – 14pt, Arial, regular, OCIMF blue</a:t>
            </a:r>
          </a:p>
        </p:txBody>
      </p:sp>
    </p:spTree>
    <p:extLst>
      <p:ext uri="{BB962C8B-B14F-4D97-AF65-F5344CB8AC3E}">
        <p14:creationId xmlns:p14="http://schemas.microsoft.com/office/powerpoint/2010/main" val="14337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d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896" y="274639"/>
            <a:ext cx="6942667" cy="3476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Title here – 18pt, Arial, bold, OCIMF blue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894" y="1008064"/>
            <a:ext cx="11331387" cy="54768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 Text or picture here – 14pt, Arial, bold, OCIMF blue</a:t>
            </a:r>
          </a:p>
          <a:p>
            <a:pPr lvl="1"/>
            <a:r>
              <a:rPr lang="en-US" dirty="0"/>
              <a:t> Second level – 14pt, Arial, regular, OCIMF blue</a:t>
            </a:r>
          </a:p>
          <a:p>
            <a:pPr lvl="2"/>
            <a:r>
              <a:rPr lang="en-US" dirty="0"/>
              <a:t> Third level – 14pt, Arial, regular, OCIMF blue</a:t>
            </a:r>
          </a:p>
          <a:p>
            <a:pPr lvl="3"/>
            <a:r>
              <a:rPr lang="en-US" dirty="0"/>
              <a:t> Fourth level – 14pt, Arial, regular, OCIMF blue</a:t>
            </a:r>
          </a:p>
          <a:p>
            <a:pPr lvl="4"/>
            <a:r>
              <a:rPr lang="en-US" dirty="0"/>
              <a:t> Fifth level – 14pt, Arial, regular, OCIMF blue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3C4A60-DD70-0E44-BBCE-9543B30F0642}"/>
              </a:ext>
            </a:extLst>
          </p:cNvPr>
          <p:cNvPicPr>
            <a:picLocks noChangeAspect="1"/>
          </p:cNvPicPr>
          <p:nvPr userDrawn="1"/>
        </p:nvPicPr>
        <mc:AlternateContent xmlns:mc="http://schemas.openxmlformats.org/markup-compatibility/2006">
          <mc:Choice xmlns:mv="urn:schemas-microsoft-com:mac:vml" xmlns:ma="http://schemas.microsoft.com/office/mac/drawingml/2008/main" xmlns="" Requires="ma">
            <p:blipFill>
              <a:blip r:embed="rId23"/>
              <a:stretch>
                <a:fillRect/>
              </a:stretch>
            </p:blipFill>
          </mc:Choice>
          <mc:Fallback>
            <p:blipFill>
              <a:blip r:embed="rId24"/>
              <a:stretch>
                <a:fillRect/>
              </a:stretch>
            </p:blipFill>
          </mc:Fallback>
        </mc:AlternateContent>
        <p:spPr>
          <a:xfrm>
            <a:off x="7597588" y="-389963"/>
            <a:ext cx="7674639" cy="138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48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4572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Char char="•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76200" algn="l" defTabSz="457200" rtl="0" eaLnBrk="1" latinLnBrk="0" hangingPunct="1">
        <a:spcBef>
          <a:spcPct val="20000"/>
        </a:spcBef>
        <a:buFont typeface="Arial"/>
        <a:buChar char="–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508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435100" indent="-635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600" indent="-508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14B3D105-1D39-41E7-A502-B29ED2D9BB79}"/>
              </a:ext>
            </a:extLst>
          </p:cNvPr>
          <p:cNvCxnSpPr>
            <a:cxnSpLocks/>
            <a:endCxn id="119" idx="2"/>
          </p:cNvCxnSpPr>
          <p:nvPr/>
        </p:nvCxnSpPr>
        <p:spPr>
          <a:xfrm>
            <a:off x="7789382" y="1279067"/>
            <a:ext cx="3567" cy="920709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5A2C4040-047B-4725-8173-EA6BFEEB2ECA}"/>
              </a:ext>
            </a:extLst>
          </p:cNvPr>
          <p:cNvCxnSpPr>
            <a:cxnSpLocks/>
          </p:cNvCxnSpPr>
          <p:nvPr/>
        </p:nvCxnSpPr>
        <p:spPr>
          <a:xfrm flipV="1">
            <a:off x="5776933" y="493095"/>
            <a:ext cx="0" cy="796384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99C63D22-3BFC-4F29-A63E-11CF02F783E9}"/>
              </a:ext>
            </a:extLst>
          </p:cNvPr>
          <p:cNvCxnSpPr>
            <a:cxnSpLocks/>
            <a:endCxn id="117" idx="2"/>
          </p:cNvCxnSpPr>
          <p:nvPr/>
        </p:nvCxnSpPr>
        <p:spPr>
          <a:xfrm>
            <a:off x="3878909" y="1263508"/>
            <a:ext cx="7134" cy="920709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29C36966-FAD8-4186-8553-AEBBCF75528A}"/>
              </a:ext>
            </a:extLst>
          </p:cNvPr>
          <p:cNvCxnSpPr>
            <a:cxnSpLocks/>
          </p:cNvCxnSpPr>
          <p:nvPr/>
        </p:nvCxnSpPr>
        <p:spPr>
          <a:xfrm>
            <a:off x="3200243" y="2713349"/>
            <a:ext cx="523660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3806DE76-22D2-4CD8-B1DD-81C7F3B8A1D1}"/>
              </a:ext>
            </a:extLst>
          </p:cNvPr>
          <p:cNvCxnSpPr>
            <a:cxnSpLocks/>
          </p:cNvCxnSpPr>
          <p:nvPr/>
        </p:nvCxnSpPr>
        <p:spPr>
          <a:xfrm>
            <a:off x="3115838" y="3682901"/>
            <a:ext cx="590188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1F8E782B-97A2-4EAB-9364-1D39AF289B73}"/>
              </a:ext>
            </a:extLst>
          </p:cNvPr>
          <p:cNvCxnSpPr>
            <a:cxnSpLocks/>
          </p:cNvCxnSpPr>
          <p:nvPr/>
        </p:nvCxnSpPr>
        <p:spPr>
          <a:xfrm>
            <a:off x="9426166" y="5940993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F0B5C081-7E4B-4FBF-8262-0A7AB5F543E2}"/>
              </a:ext>
            </a:extLst>
          </p:cNvPr>
          <p:cNvCxnSpPr>
            <a:cxnSpLocks/>
          </p:cNvCxnSpPr>
          <p:nvPr/>
        </p:nvCxnSpPr>
        <p:spPr>
          <a:xfrm>
            <a:off x="9426167" y="5016648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54151031-A9F5-4FE1-894F-1E205580A1CD}"/>
              </a:ext>
            </a:extLst>
          </p:cNvPr>
          <p:cNvCxnSpPr>
            <a:cxnSpLocks/>
          </p:cNvCxnSpPr>
          <p:nvPr/>
        </p:nvCxnSpPr>
        <p:spPr>
          <a:xfrm>
            <a:off x="9973802" y="3648032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FAD7D9D-0EE5-4F52-A735-9AE6A068C0A7}"/>
              </a:ext>
            </a:extLst>
          </p:cNvPr>
          <p:cNvCxnSpPr>
            <a:cxnSpLocks/>
          </p:cNvCxnSpPr>
          <p:nvPr/>
        </p:nvCxnSpPr>
        <p:spPr>
          <a:xfrm>
            <a:off x="11284699" y="5418613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4B204338-ED1E-4002-9E2B-C0021F6028A0}"/>
              </a:ext>
            </a:extLst>
          </p:cNvPr>
          <p:cNvCxnSpPr>
            <a:cxnSpLocks/>
          </p:cNvCxnSpPr>
          <p:nvPr/>
        </p:nvCxnSpPr>
        <p:spPr>
          <a:xfrm>
            <a:off x="8092551" y="2591276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070AE55C-714F-422C-B89B-272BB275B6A1}"/>
              </a:ext>
            </a:extLst>
          </p:cNvPr>
          <p:cNvCxnSpPr>
            <a:cxnSpLocks/>
          </p:cNvCxnSpPr>
          <p:nvPr/>
        </p:nvCxnSpPr>
        <p:spPr>
          <a:xfrm>
            <a:off x="8104539" y="3505200"/>
            <a:ext cx="523660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1734CBA-5E5A-42C6-B23E-434D3BCA4DDE}"/>
              </a:ext>
            </a:extLst>
          </p:cNvPr>
          <p:cNvCxnSpPr>
            <a:cxnSpLocks/>
          </p:cNvCxnSpPr>
          <p:nvPr/>
        </p:nvCxnSpPr>
        <p:spPr>
          <a:xfrm flipH="1">
            <a:off x="11826729" y="3617445"/>
            <a:ext cx="11420" cy="1800538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3C0893D9-14C6-40FB-A5A9-AD6F3AAFE469}"/>
              </a:ext>
            </a:extLst>
          </p:cNvPr>
          <p:cNvCxnSpPr>
            <a:cxnSpLocks/>
          </p:cNvCxnSpPr>
          <p:nvPr/>
        </p:nvCxnSpPr>
        <p:spPr>
          <a:xfrm>
            <a:off x="11317708" y="3622624"/>
            <a:ext cx="523660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27EE6FBE-9DE3-4628-AC9B-1E5D31DD5E90}"/>
              </a:ext>
            </a:extLst>
          </p:cNvPr>
          <p:cNvCxnSpPr>
            <a:cxnSpLocks/>
          </p:cNvCxnSpPr>
          <p:nvPr/>
        </p:nvCxnSpPr>
        <p:spPr>
          <a:xfrm flipH="1" flipV="1">
            <a:off x="9977988" y="1288753"/>
            <a:ext cx="5868" cy="4635696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8C26792-F18A-4547-90EA-57AA009827D3}"/>
              </a:ext>
            </a:extLst>
          </p:cNvPr>
          <p:cNvCxnSpPr>
            <a:cxnSpLocks/>
          </p:cNvCxnSpPr>
          <p:nvPr/>
        </p:nvCxnSpPr>
        <p:spPr>
          <a:xfrm>
            <a:off x="1303292" y="6287998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91AC69B-A4A1-4703-9963-E28EDE7168B5}"/>
              </a:ext>
            </a:extLst>
          </p:cNvPr>
          <p:cNvCxnSpPr>
            <a:cxnSpLocks/>
          </p:cNvCxnSpPr>
          <p:nvPr/>
        </p:nvCxnSpPr>
        <p:spPr>
          <a:xfrm>
            <a:off x="1290106" y="3673126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1D268B2-C16A-481A-99B6-CC4FFC3CF649}"/>
              </a:ext>
            </a:extLst>
          </p:cNvPr>
          <p:cNvCxnSpPr>
            <a:cxnSpLocks/>
          </p:cNvCxnSpPr>
          <p:nvPr/>
        </p:nvCxnSpPr>
        <p:spPr>
          <a:xfrm>
            <a:off x="1300072" y="5405710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3560609A-DF1B-4FD4-B83F-66C3856FAB74}"/>
              </a:ext>
            </a:extLst>
          </p:cNvPr>
          <p:cNvCxnSpPr>
            <a:cxnSpLocks/>
          </p:cNvCxnSpPr>
          <p:nvPr/>
        </p:nvCxnSpPr>
        <p:spPr>
          <a:xfrm>
            <a:off x="1557701" y="4536808"/>
            <a:ext cx="280040" cy="5562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CDDE37B-E354-43DD-B6C4-2FF462D91C83}"/>
              </a:ext>
            </a:extLst>
          </p:cNvPr>
          <p:cNvCxnSpPr>
            <a:cxnSpLocks/>
          </p:cNvCxnSpPr>
          <p:nvPr/>
        </p:nvCxnSpPr>
        <p:spPr>
          <a:xfrm>
            <a:off x="1825489" y="1260288"/>
            <a:ext cx="8158425" cy="28465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19A2199-504D-47EB-987E-B7B41367C8E0}"/>
              </a:ext>
            </a:extLst>
          </p:cNvPr>
          <p:cNvCxnSpPr>
            <a:cxnSpLocks/>
          </p:cNvCxnSpPr>
          <p:nvPr/>
        </p:nvCxnSpPr>
        <p:spPr>
          <a:xfrm flipH="1" flipV="1">
            <a:off x="1831864" y="1254757"/>
            <a:ext cx="22556" cy="5036461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DE160F4-86F0-4B59-A9D2-16B054577A3F}"/>
              </a:ext>
            </a:extLst>
          </p:cNvPr>
          <p:cNvCxnSpPr>
            <a:cxnSpLocks/>
          </p:cNvCxnSpPr>
          <p:nvPr/>
        </p:nvCxnSpPr>
        <p:spPr>
          <a:xfrm flipV="1">
            <a:off x="5757670" y="1266133"/>
            <a:ext cx="19264" cy="4018993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BF8BEB0-49E1-4ACE-9A13-0319AB344A5E}"/>
              </a:ext>
            </a:extLst>
          </p:cNvPr>
          <p:cNvCxnSpPr>
            <a:cxnSpLocks/>
          </p:cNvCxnSpPr>
          <p:nvPr/>
        </p:nvCxnSpPr>
        <p:spPr>
          <a:xfrm>
            <a:off x="1573103" y="2764028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BD17B370-F8F1-41FC-ACCB-9277DC80B739}"/>
              </a:ext>
            </a:extLst>
          </p:cNvPr>
          <p:cNvSpPr/>
          <p:nvPr/>
        </p:nvSpPr>
        <p:spPr>
          <a:xfrm>
            <a:off x="1105087" y="1469821"/>
            <a:ext cx="1371600" cy="731520"/>
          </a:xfrm>
          <a:prstGeom prst="rect">
            <a:avLst/>
          </a:prstGeom>
          <a:solidFill>
            <a:srgbClr val="2B8BA0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Publications &amp; Advocacy Director</a:t>
            </a:r>
            <a:b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</a:br>
            <a:r>
              <a:rPr lang="en-GB" sz="650" i="1" dirty="0">
                <a:latin typeface="Calibri" panose="020F0502020204030204" pitchFamily="34" charset="0"/>
                <a:cs typeface="Calibri" panose="020F0502020204030204" pitchFamily="34" charset="0"/>
              </a:rPr>
              <a:t>Accredited Representative to IMO</a:t>
            </a:r>
            <a:endParaRPr lang="en-GB" sz="65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615DC5F-7FFB-4B64-8ADF-DF680AE9482E}"/>
              </a:ext>
            </a:extLst>
          </p:cNvPr>
          <p:cNvSpPr/>
          <p:nvPr/>
        </p:nvSpPr>
        <p:spPr>
          <a:xfrm>
            <a:off x="222526" y="5885262"/>
            <a:ext cx="1371600" cy="73152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Nautical Adviser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7947097-DEC2-4BA9-B815-230209FFE966}"/>
              </a:ext>
            </a:extLst>
          </p:cNvPr>
          <p:cNvSpPr/>
          <p:nvPr/>
        </p:nvSpPr>
        <p:spPr>
          <a:xfrm>
            <a:off x="186101" y="3282272"/>
            <a:ext cx="1371600" cy="73152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Engineering Adviser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62D299C6-DC8B-4EBA-B77D-E0ED405769F8}"/>
              </a:ext>
            </a:extLst>
          </p:cNvPr>
          <p:cNvSpPr/>
          <p:nvPr/>
        </p:nvSpPr>
        <p:spPr>
          <a:xfrm>
            <a:off x="201503" y="4152679"/>
            <a:ext cx="1371600" cy="73152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Offshore Adviser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3EA07DC-CE2C-4916-A190-A8EF40E9DEA8}"/>
              </a:ext>
            </a:extLst>
          </p:cNvPr>
          <p:cNvSpPr/>
          <p:nvPr/>
        </p:nvSpPr>
        <p:spPr>
          <a:xfrm>
            <a:off x="201503" y="5039950"/>
            <a:ext cx="1371600" cy="73152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eaLnBrk="0" hangingPunct="0">
              <a:defRPr/>
            </a:pPr>
            <a:r>
              <a:rPr lang="en-GB" sz="1200">
                <a:latin typeface="Calibri"/>
                <a:ea typeface="ＭＳ Ｐゴシック"/>
              </a:rPr>
              <a:t>Barge Adviser </a:t>
            </a:r>
            <a:endParaRPr lang="en-GB" sz="1200" b="1" dirty="0">
              <a:latin typeface="Calibri"/>
              <a:ea typeface="ＭＳ Ｐゴシック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707B3DBA-E566-44AB-811F-C0BBE6C2B9D1}"/>
              </a:ext>
            </a:extLst>
          </p:cNvPr>
          <p:cNvSpPr/>
          <p:nvPr/>
        </p:nvSpPr>
        <p:spPr>
          <a:xfrm>
            <a:off x="2104128" y="2299174"/>
            <a:ext cx="1489800" cy="956911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Publishing &amp; </a:t>
            </a:r>
            <a:br>
              <a:rPr lang="en-GB" sz="1200" dirty="0">
                <a:solidFill>
                  <a:prstClr val="white"/>
                </a:solidFill>
                <a:latin typeface="Calibri"/>
                <a:ea typeface="MS PGothic" pitchFamily="34" charset="-128"/>
              </a:rPr>
            </a:br>
            <a:r>
              <a:rPr lang="en-GB" sz="12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Communications </a:t>
            </a:r>
            <a:br>
              <a:rPr lang="en-GB" sz="1200" dirty="0">
                <a:solidFill>
                  <a:prstClr val="white"/>
                </a:solidFill>
                <a:latin typeface="Calibri"/>
                <a:ea typeface="MS PGothic" pitchFamily="34" charset="-128"/>
              </a:rPr>
            </a:br>
            <a:r>
              <a:rPr lang="en-GB" sz="12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Manager </a:t>
            </a:r>
            <a:endParaRPr lang="en-GB" sz="1200" b="1" dirty="0">
              <a:solidFill>
                <a:prstClr val="white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A724ED9-8DA2-4D13-AABA-97F37C91BB29}"/>
              </a:ext>
            </a:extLst>
          </p:cNvPr>
          <p:cNvSpPr/>
          <p:nvPr/>
        </p:nvSpPr>
        <p:spPr>
          <a:xfrm>
            <a:off x="2096872" y="5285126"/>
            <a:ext cx="1490863" cy="73423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Security Adviser</a:t>
            </a:r>
            <a:endParaRPr lang="en-GB" sz="1200" b="1" kern="0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34E569B-1658-420B-9051-6FE5201ECDD5}"/>
              </a:ext>
            </a:extLst>
          </p:cNvPr>
          <p:cNvSpPr/>
          <p:nvPr/>
        </p:nvSpPr>
        <p:spPr>
          <a:xfrm>
            <a:off x="2112741" y="3374162"/>
            <a:ext cx="1474994" cy="743327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Editor 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1DC7E20-0CD5-42AF-A2D3-4354958C7499}"/>
              </a:ext>
            </a:extLst>
          </p:cNvPr>
          <p:cNvSpPr/>
          <p:nvPr/>
        </p:nvSpPr>
        <p:spPr>
          <a:xfrm>
            <a:off x="192046" y="2359387"/>
            <a:ext cx="1371600" cy="731520"/>
          </a:xfrm>
          <a:prstGeom prst="rect">
            <a:avLst/>
          </a:prstGeom>
          <a:solidFill>
            <a:srgbClr val="2B8B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Risk &amp; Regulatory Affairs Adviser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BBC5539-8ECD-4DF3-A626-5708E6348FD0}"/>
              </a:ext>
            </a:extLst>
          </p:cNvPr>
          <p:cNvSpPr/>
          <p:nvPr/>
        </p:nvSpPr>
        <p:spPr>
          <a:xfrm>
            <a:off x="5054078" y="241648"/>
            <a:ext cx="1371600" cy="731520"/>
          </a:xfrm>
          <a:prstGeom prst="rect">
            <a:avLst/>
          </a:prstGeom>
          <a:solidFill>
            <a:srgbClr val="506692"/>
          </a:solidFill>
          <a:ln w="571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sz="1200" dirty="0">
                <a:solidFill>
                  <a:schemeClr val="bg1"/>
                </a:solidFill>
                <a:latin typeface="Calibri"/>
                <a:ea typeface="ＭＳ Ｐゴシック" pitchFamily="-107" charset="-128"/>
              </a:rPr>
              <a:t>Managing Director</a:t>
            </a:r>
            <a:endParaRPr lang="en-GB" sz="1200" b="1" dirty="0">
              <a:solidFill>
                <a:schemeClr val="bg1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D36587E5-1888-4B05-9847-0F99395218A4}"/>
              </a:ext>
            </a:extLst>
          </p:cNvPr>
          <p:cNvSpPr/>
          <p:nvPr/>
        </p:nvSpPr>
        <p:spPr>
          <a:xfrm>
            <a:off x="5054078" y="1468256"/>
            <a:ext cx="1371600" cy="731520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General Counsel &amp; Business Support Director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594DC37-28FB-476D-B1B0-35A58DE9075B}"/>
              </a:ext>
            </a:extLst>
          </p:cNvPr>
          <p:cNvSpPr/>
          <p:nvPr/>
        </p:nvSpPr>
        <p:spPr>
          <a:xfrm>
            <a:off x="3200243" y="1452697"/>
            <a:ext cx="1371600" cy="731520"/>
          </a:xfrm>
          <a:prstGeom prst="rect">
            <a:avLst/>
          </a:prstGeom>
          <a:solidFill>
            <a:srgbClr val="BBD1D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accent1"/>
                </a:solidFill>
                <a:latin typeface="Calibri"/>
                <a:ea typeface="ＭＳ Ｐゴシック" pitchFamily="-107" charset="-128"/>
              </a:rPr>
              <a:t>HR Consultancy</a:t>
            </a:r>
            <a:endParaRPr lang="en-GB" sz="1200" b="1" dirty="0">
              <a:solidFill>
                <a:schemeClr val="accent1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A6EFB90-DAA1-47B8-8AE7-7B7C6F425338}"/>
              </a:ext>
            </a:extLst>
          </p:cNvPr>
          <p:cNvSpPr/>
          <p:nvPr/>
        </p:nvSpPr>
        <p:spPr>
          <a:xfrm>
            <a:off x="9288002" y="1468256"/>
            <a:ext cx="1371600" cy="73152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Programmes Director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86F22F92-BEF1-4EA8-A7F3-9E42B94607C2}"/>
              </a:ext>
            </a:extLst>
          </p:cNvPr>
          <p:cNvSpPr/>
          <p:nvPr/>
        </p:nvSpPr>
        <p:spPr>
          <a:xfrm>
            <a:off x="7107149" y="1468256"/>
            <a:ext cx="1371600" cy="7315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schemeClr val="bg1"/>
                </a:solidFill>
                <a:latin typeface="Calibri"/>
                <a:ea typeface="ＭＳ Ｐゴシック" pitchFamily="-107" charset="-128"/>
              </a:rPr>
              <a:t>Governance &amp; Performance Manager</a:t>
            </a:r>
            <a:endParaRPr lang="en-GB" sz="1200" b="1" dirty="0">
              <a:solidFill>
                <a:schemeClr val="bg1"/>
              </a:solidFill>
              <a:latin typeface="Calibri"/>
              <a:ea typeface="ＭＳ Ｐゴシック" pitchFamily="-107" charset="-128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6C550C52-7D44-4D38-A1D6-CC61AA2BFCF0}"/>
              </a:ext>
            </a:extLst>
          </p:cNvPr>
          <p:cNvCxnSpPr>
            <a:cxnSpLocks/>
          </p:cNvCxnSpPr>
          <p:nvPr/>
        </p:nvCxnSpPr>
        <p:spPr>
          <a:xfrm>
            <a:off x="11287293" y="4547639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E1F637F-A221-4706-8DAD-4D82B0E5C2DA}"/>
              </a:ext>
            </a:extLst>
          </p:cNvPr>
          <p:cNvCxnSpPr>
            <a:cxnSpLocks/>
          </p:cNvCxnSpPr>
          <p:nvPr/>
        </p:nvCxnSpPr>
        <p:spPr>
          <a:xfrm>
            <a:off x="9710096" y="2675165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Rectangle 128">
            <a:extLst>
              <a:ext uri="{FF2B5EF4-FFF2-40B4-BE49-F238E27FC236}">
                <a16:creationId xmlns:a16="http://schemas.microsoft.com/office/drawing/2014/main" id="{1C5EFEAF-6D63-4CBF-9159-B853B7B2FA3F}"/>
              </a:ext>
            </a:extLst>
          </p:cNvPr>
          <p:cNvSpPr/>
          <p:nvPr/>
        </p:nvSpPr>
        <p:spPr>
          <a:xfrm>
            <a:off x="8338496" y="2301017"/>
            <a:ext cx="1371600" cy="73152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Quality Assurance Manager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A9941D5B-7C0F-4B05-9904-F4AC6CC1664B}"/>
              </a:ext>
            </a:extLst>
          </p:cNvPr>
          <p:cNvSpPr/>
          <p:nvPr/>
        </p:nvSpPr>
        <p:spPr>
          <a:xfrm>
            <a:off x="8338103" y="3212632"/>
            <a:ext cx="1403331" cy="760988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Programmes Quality Assessors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E301E23D-A667-4634-8695-F11CD2588E26}"/>
              </a:ext>
            </a:extLst>
          </p:cNvPr>
          <p:cNvSpPr/>
          <p:nvPr/>
        </p:nvSpPr>
        <p:spPr>
          <a:xfrm>
            <a:off x="8358691" y="4653387"/>
            <a:ext cx="1371600" cy="73152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Technical Project Manager – VIP Project 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3AB5CED6-EC1B-44D0-82ED-5CEC832E5641}"/>
              </a:ext>
            </a:extLst>
          </p:cNvPr>
          <p:cNvSpPr/>
          <p:nvPr/>
        </p:nvSpPr>
        <p:spPr>
          <a:xfrm>
            <a:off x="10216076" y="2353022"/>
            <a:ext cx="1371600" cy="73152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Programmes Contracts </a:t>
            </a:r>
            <a:br>
              <a:rPr lang="en-GB" sz="1200" dirty="0">
                <a:solidFill>
                  <a:prstClr val="white"/>
                </a:solidFill>
                <a:latin typeface="Calibri"/>
                <a:ea typeface="MS PGothic" pitchFamily="34" charset="-128"/>
              </a:rPr>
            </a:br>
            <a:r>
              <a:rPr lang="en-GB" sz="1200" dirty="0">
                <a:solidFill>
                  <a:prstClr val="white"/>
                </a:solidFill>
                <a:latin typeface="Calibri"/>
                <a:ea typeface="MS PGothic" pitchFamily="34" charset="-128"/>
              </a:rPr>
              <a:t>Manager</a:t>
            </a:r>
            <a:endParaRPr lang="en-GB" sz="1200" b="1" dirty="0">
              <a:solidFill>
                <a:prstClr val="white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DA09D8B3-B3F7-4E0C-8F43-93DE6B986D47}"/>
              </a:ext>
            </a:extLst>
          </p:cNvPr>
          <p:cNvSpPr/>
          <p:nvPr/>
        </p:nvSpPr>
        <p:spPr>
          <a:xfrm>
            <a:off x="10212677" y="5055443"/>
            <a:ext cx="1371600" cy="73152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Training &amp; Accreditation Administrator</a:t>
            </a:r>
            <a:endParaRPr lang="en-GB" sz="1200" b="1" kern="0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1CCF1F66-F463-40FB-BA18-8A4A07934B3C}"/>
              </a:ext>
            </a:extLst>
          </p:cNvPr>
          <p:cNvSpPr/>
          <p:nvPr/>
        </p:nvSpPr>
        <p:spPr>
          <a:xfrm>
            <a:off x="10207432" y="4069730"/>
            <a:ext cx="1371600" cy="73152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Training &amp; Accreditation Administrator</a:t>
            </a:r>
            <a:endParaRPr lang="en-GB" sz="1200" b="1" kern="0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CA5E2EE4-674E-4438-8BDF-15801B0EC730}"/>
              </a:ext>
            </a:extLst>
          </p:cNvPr>
          <p:cNvSpPr/>
          <p:nvPr/>
        </p:nvSpPr>
        <p:spPr>
          <a:xfrm>
            <a:off x="10224720" y="3196167"/>
            <a:ext cx="1371600" cy="73152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Inspector Training &amp; Accreditation Manager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705F55F2-E941-4329-BCD0-E5944D47544F}"/>
              </a:ext>
            </a:extLst>
          </p:cNvPr>
          <p:cNvCxnSpPr>
            <a:cxnSpLocks/>
          </p:cNvCxnSpPr>
          <p:nvPr/>
        </p:nvCxnSpPr>
        <p:spPr>
          <a:xfrm flipH="1">
            <a:off x="8104539" y="2591276"/>
            <a:ext cx="4415" cy="913924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7F3FAA7E-501C-4B60-9BC6-3D43BABF882E}"/>
              </a:ext>
            </a:extLst>
          </p:cNvPr>
          <p:cNvCxnSpPr>
            <a:cxnSpLocks/>
          </p:cNvCxnSpPr>
          <p:nvPr/>
        </p:nvCxnSpPr>
        <p:spPr>
          <a:xfrm>
            <a:off x="5229298" y="4569119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id="{DA77B2C7-4D34-43B4-93ED-CB99675D8321}"/>
              </a:ext>
            </a:extLst>
          </p:cNvPr>
          <p:cNvSpPr/>
          <p:nvPr/>
        </p:nvSpPr>
        <p:spPr>
          <a:xfrm>
            <a:off x="4162494" y="2439707"/>
            <a:ext cx="1371600" cy="731520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Senior </a:t>
            </a:r>
          </a:p>
          <a:p>
            <a:pPr algn="ctr" eaLnBrk="0" hangingPunct="0"/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IT Manager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3DC2F972-7C61-46F6-8D4A-2D1FDD40BFBE}"/>
              </a:ext>
            </a:extLst>
          </p:cNvPr>
          <p:cNvCxnSpPr>
            <a:cxnSpLocks/>
          </p:cNvCxnSpPr>
          <p:nvPr/>
        </p:nvCxnSpPr>
        <p:spPr>
          <a:xfrm>
            <a:off x="5219667" y="5285126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7BE0C702-10EF-4728-AEAB-687FC44F45A7}"/>
              </a:ext>
            </a:extLst>
          </p:cNvPr>
          <p:cNvCxnSpPr>
            <a:cxnSpLocks/>
            <a:stCxn id="167" idx="3"/>
            <a:endCxn id="205" idx="1"/>
          </p:cNvCxnSpPr>
          <p:nvPr/>
        </p:nvCxnSpPr>
        <p:spPr>
          <a:xfrm>
            <a:off x="5534094" y="2805467"/>
            <a:ext cx="493937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id="{974BFB9D-8AD9-4212-8CA4-50004BB28537}"/>
              </a:ext>
            </a:extLst>
          </p:cNvPr>
          <p:cNvSpPr/>
          <p:nvPr/>
        </p:nvSpPr>
        <p:spPr>
          <a:xfrm>
            <a:off x="4188273" y="4216664"/>
            <a:ext cx="1371600" cy="731520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b="1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Management Accountant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2368A060-F362-4DBF-9F05-6B782DE43542}"/>
              </a:ext>
            </a:extLst>
          </p:cNvPr>
          <p:cNvSpPr/>
          <p:nvPr/>
        </p:nvSpPr>
        <p:spPr>
          <a:xfrm>
            <a:off x="4188072" y="5092026"/>
            <a:ext cx="1371600" cy="731520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Accounts &amp; HR Administrator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4FD5C83B-BF9E-41AE-BEE9-6C0300F20BC1}"/>
              </a:ext>
            </a:extLst>
          </p:cNvPr>
          <p:cNvSpPr/>
          <p:nvPr/>
        </p:nvSpPr>
        <p:spPr>
          <a:xfrm>
            <a:off x="8374387" y="5608538"/>
            <a:ext cx="1371600" cy="731520"/>
          </a:xfrm>
          <a:prstGeom prst="rect">
            <a:avLst/>
          </a:prstGeom>
          <a:solidFill>
            <a:srgbClr val="669D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VIP Resources</a:t>
            </a:r>
            <a:b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</a:b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12-24 months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C3595FA0-F790-420A-B8DB-269B77DD159A}"/>
              </a:ext>
            </a:extLst>
          </p:cNvPr>
          <p:cNvCxnSpPr>
            <a:cxnSpLocks/>
          </p:cNvCxnSpPr>
          <p:nvPr/>
        </p:nvCxnSpPr>
        <p:spPr>
          <a:xfrm>
            <a:off x="3719390" y="2712620"/>
            <a:ext cx="4082" cy="971213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0EEA93D2-94F4-4261-9594-372A79BDC63F}"/>
              </a:ext>
            </a:extLst>
          </p:cNvPr>
          <p:cNvCxnSpPr>
            <a:cxnSpLocks/>
          </p:cNvCxnSpPr>
          <p:nvPr/>
        </p:nvCxnSpPr>
        <p:spPr>
          <a:xfrm>
            <a:off x="7092808" y="4565686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F6B62A8C-AFE4-41CB-83E6-112262A7B927}"/>
              </a:ext>
            </a:extLst>
          </p:cNvPr>
          <p:cNvCxnSpPr>
            <a:cxnSpLocks/>
          </p:cNvCxnSpPr>
          <p:nvPr/>
        </p:nvCxnSpPr>
        <p:spPr>
          <a:xfrm flipH="1">
            <a:off x="7641904" y="2765148"/>
            <a:ext cx="11420" cy="1800538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B0D8CB9A-9618-481F-8968-0AC032032814}"/>
              </a:ext>
            </a:extLst>
          </p:cNvPr>
          <p:cNvCxnSpPr>
            <a:cxnSpLocks/>
          </p:cNvCxnSpPr>
          <p:nvPr/>
        </p:nvCxnSpPr>
        <p:spPr>
          <a:xfrm>
            <a:off x="7126443" y="2772051"/>
            <a:ext cx="523660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BD6ED3BD-86EA-4322-9F78-3513B2AD6556}"/>
              </a:ext>
            </a:extLst>
          </p:cNvPr>
          <p:cNvCxnSpPr>
            <a:cxnSpLocks/>
          </p:cNvCxnSpPr>
          <p:nvPr/>
        </p:nvCxnSpPr>
        <p:spPr>
          <a:xfrm>
            <a:off x="7102468" y="3692122"/>
            <a:ext cx="547635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3" name="Rectangle 202">
            <a:extLst>
              <a:ext uri="{FF2B5EF4-FFF2-40B4-BE49-F238E27FC236}">
                <a16:creationId xmlns:a16="http://schemas.microsoft.com/office/drawing/2014/main" id="{8B00C08B-F5FA-4D32-874D-D96B51E9E62A}"/>
              </a:ext>
            </a:extLst>
          </p:cNvPr>
          <p:cNvSpPr/>
          <p:nvPr/>
        </p:nvSpPr>
        <p:spPr>
          <a:xfrm>
            <a:off x="6024632" y="4191762"/>
            <a:ext cx="1371600" cy="731520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Administration Officer </a:t>
            </a:r>
            <a:r>
              <a:rPr lang="en-GB" sz="105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(Programmes)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5165EC4E-31EB-4304-AB26-4B055875CC96}"/>
              </a:ext>
            </a:extLst>
          </p:cNvPr>
          <p:cNvSpPr/>
          <p:nvPr/>
        </p:nvSpPr>
        <p:spPr>
          <a:xfrm>
            <a:off x="6024632" y="3317141"/>
            <a:ext cx="1371600" cy="731520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Administration Officer </a:t>
            </a:r>
            <a:r>
              <a:rPr lang="en-GB" sz="1050" kern="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(Publications &amp; Advocacy)</a:t>
            </a:r>
            <a:endParaRPr lang="en-GB" sz="1200" b="1" kern="0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149D5824-3272-403E-87F4-77ABAA4EBE89}"/>
              </a:ext>
            </a:extLst>
          </p:cNvPr>
          <p:cNvSpPr/>
          <p:nvPr/>
        </p:nvSpPr>
        <p:spPr>
          <a:xfrm>
            <a:off x="6028031" y="2439707"/>
            <a:ext cx="1371600" cy="731520"/>
          </a:xfrm>
          <a:prstGeom prst="rect">
            <a:avLst/>
          </a:prstGeom>
          <a:solidFill>
            <a:srgbClr val="72CCD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Office Manager 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1D268B2-C16A-481A-99B6-CC4FFC3CF649}"/>
              </a:ext>
            </a:extLst>
          </p:cNvPr>
          <p:cNvCxnSpPr>
            <a:cxnSpLocks/>
            <a:endCxn id="110" idx="1"/>
          </p:cNvCxnSpPr>
          <p:nvPr/>
        </p:nvCxnSpPr>
        <p:spPr>
          <a:xfrm>
            <a:off x="1846920" y="5652241"/>
            <a:ext cx="249952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7" name="Picture 8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652" y="1363666"/>
            <a:ext cx="1644926" cy="346516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76599" y="541802"/>
            <a:ext cx="1481620" cy="346516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06026" y="526148"/>
            <a:ext cx="1394804" cy="3831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772906-79C0-CCE5-F5DB-74C1C821F7FD}"/>
              </a:ext>
            </a:extLst>
          </p:cNvPr>
          <p:cNvCxnSpPr>
            <a:cxnSpLocks/>
            <a:stCxn id="167" idx="2"/>
          </p:cNvCxnSpPr>
          <p:nvPr/>
        </p:nvCxnSpPr>
        <p:spPr>
          <a:xfrm flipH="1">
            <a:off x="4823640" y="3171227"/>
            <a:ext cx="24654" cy="460354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1" name="Picture 9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51" y="558700"/>
            <a:ext cx="1462203" cy="3080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C7F356-9BA4-3CC6-4F16-01559EB9D1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9982" y="3308032"/>
            <a:ext cx="1457070" cy="81693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F21EEAA-96FA-0311-C0A6-1AE91657E0CD}"/>
              </a:ext>
            </a:extLst>
          </p:cNvPr>
          <p:cNvSpPr/>
          <p:nvPr/>
        </p:nvSpPr>
        <p:spPr>
          <a:xfrm>
            <a:off x="2130147" y="4406488"/>
            <a:ext cx="1457588" cy="7227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defRPr/>
            </a:pPr>
            <a:r>
              <a:rPr lang="en-GB" sz="1200" dirty="0">
                <a:solidFill>
                  <a:prstClr val="white"/>
                </a:solidFill>
                <a:latin typeface="Calibri"/>
                <a:ea typeface="ＭＳ Ｐゴシック" pitchFamily="-107" charset="-128"/>
              </a:rPr>
              <a:t>Environmental Adviser</a:t>
            </a:r>
            <a:endParaRPr lang="en-GB" sz="1200" b="1" dirty="0">
              <a:solidFill>
                <a:prstClr val="white"/>
              </a:solidFill>
              <a:latin typeface="Calibri"/>
              <a:ea typeface="ＭＳ Ｐゴシック" pitchFamily="-107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9E12DD7-011A-9152-2A29-C715AB5FB934}"/>
              </a:ext>
            </a:extLst>
          </p:cNvPr>
          <p:cNvCxnSpPr>
            <a:cxnSpLocks/>
          </p:cNvCxnSpPr>
          <p:nvPr/>
        </p:nvCxnSpPr>
        <p:spPr>
          <a:xfrm>
            <a:off x="1854176" y="4767861"/>
            <a:ext cx="249952" cy="0"/>
          </a:xfrm>
          <a:prstGeom prst="line">
            <a:avLst/>
          </a:prstGeom>
          <a:ln w="15875">
            <a:solidFill>
              <a:srgbClr val="2B8B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1171893"/>
      </p:ext>
    </p:extLst>
  </p:cSld>
  <p:clrMapOvr>
    <a:masterClrMapping/>
  </p:clrMapOvr>
</p:sld>
</file>

<file path=ppt/theme/theme1.xml><?xml version="1.0" encoding="utf-8"?>
<a:theme xmlns:a="http://schemas.openxmlformats.org/drawingml/2006/main" name="OCIMF Master">
  <a:themeElements>
    <a:clrScheme name="Custom 1">
      <a:dk1>
        <a:srgbClr val="25416D"/>
      </a:dk1>
      <a:lt1>
        <a:sysClr val="window" lastClr="FFFFFF"/>
      </a:lt1>
      <a:dk2>
        <a:srgbClr val="25416D"/>
      </a:dk2>
      <a:lt2>
        <a:srgbClr val="FFFFFF"/>
      </a:lt2>
      <a:accent1>
        <a:srgbClr val="25416D"/>
      </a:accent1>
      <a:accent2>
        <a:srgbClr val="01A8DF"/>
      </a:accent2>
      <a:accent3>
        <a:srgbClr val="1A6D7C"/>
      </a:accent3>
      <a:accent4>
        <a:srgbClr val="5FB9BC"/>
      </a:accent4>
      <a:accent5>
        <a:srgbClr val="D9A132"/>
      </a:accent5>
      <a:accent6>
        <a:srgbClr val="FADA6A"/>
      </a:accent6>
      <a:hlink>
        <a:srgbClr val="4A7B94"/>
      </a:hlink>
      <a:folHlink>
        <a:srgbClr val="A8C0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60000"/>
            <a:lumOff val="40000"/>
          </a:schemeClr>
        </a:solidFill>
        <a:ln>
          <a:solidFill>
            <a:schemeClr val="tx1">
              <a:lumMod val="60000"/>
              <a:lumOff val="40000"/>
            </a:schemeClr>
          </a:solidFill>
        </a:ln>
      </a:spPr>
      <a:bodyPr rtlCol="0" anchor="ctr"/>
      <a:lstStyle>
        <a:defPPr algn="ctr" eaLnBrk="0" hangingPunct="0">
          <a:defRPr sz="1200" dirty="0">
            <a:solidFill>
              <a:prstClr val="white"/>
            </a:solidFill>
            <a:latin typeface="Calibri"/>
            <a:ea typeface="ＭＳ Ｐゴシック" pitchFamily="-10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f8302e-8f7b-4343-8530-09abb4f9c698">
      <Terms xmlns="http://schemas.microsoft.com/office/infopath/2007/PartnerControls"/>
    </lcf76f155ced4ddcb4097134ff3c332f>
    <TaxCatchAll xmlns="9e79899f-8433-4579-bcb1-791005b5f86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EDE0781D27974787012D9063698481" ma:contentTypeVersion="16" ma:contentTypeDescription="Create a new document." ma:contentTypeScope="" ma:versionID="cb25a1a2ed9bfc646408aed189b5c942">
  <xsd:schema xmlns:xsd="http://www.w3.org/2001/XMLSchema" xmlns:xs="http://www.w3.org/2001/XMLSchema" xmlns:p="http://schemas.microsoft.com/office/2006/metadata/properties" xmlns:ns2="2ef8302e-8f7b-4343-8530-09abb4f9c698" xmlns:ns3="9e79899f-8433-4579-bcb1-791005b5f86e" targetNamespace="http://schemas.microsoft.com/office/2006/metadata/properties" ma:root="true" ma:fieldsID="28ba61cf7f7dd8c4d02c75658677cad7" ns2:_="" ns3:_="">
    <xsd:import namespace="2ef8302e-8f7b-4343-8530-09abb4f9c698"/>
    <xsd:import namespace="9e79899f-8433-4579-bcb1-791005b5f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f8302e-8f7b-4343-8530-09abb4f9c6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bef73c8-a86e-4993-b7a3-b66076f07ef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79899f-8433-4579-bcb1-791005b5f8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28f7df-33f2-4381-a369-51dc4e5bb0dd}" ma:internalName="TaxCatchAll" ma:showField="CatchAllData" ma:web="9e79899f-8433-4579-bcb1-791005b5f8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1FBE34-B294-4511-AD0B-CC7AEA7B8C14}">
  <ds:schemaRefs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7cf24ad7-eed7-468d-8fd7-87d740f2eca8"/>
    <ds:schemaRef ds:uri="c48b4b6c-323c-4715-9859-85945a209a5f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7BF8728-CD8B-46BE-A268-F28B8BDA3C08}"/>
</file>

<file path=customXml/itemProps3.xml><?xml version="1.0" encoding="utf-8"?>
<ds:datastoreItem xmlns:ds="http://schemas.openxmlformats.org/officeDocument/2006/customXml" ds:itemID="{E03AF889-F2BA-4600-8944-CA55879FE2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106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(Headings)</vt:lpstr>
      <vt:lpstr>Calibri</vt:lpstr>
      <vt:lpstr>Century Gothic</vt:lpstr>
      <vt:lpstr>OCIMF Master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Drysdale</dc:creator>
  <cp:lastModifiedBy>Karen Davis</cp:lastModifiedBy>
  <cp:revision>45</cp:revision>
  <dcterms:created xsi:type="dcterms:W3CDTF">2020-05-14T17:29:11Z</dcterms:created>
  <dcterms:modified xsi:type="dcterms:W3CDTF">2023-02-16T23:22:21Z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0x01010094B4117AA119BA4D976B8D3CA86A904E</vt:lpwstr>
  </property>
  <property fmtid="{D5CDD505-2E9C-101B-9397-08002B2CF9AE}" pid="3" name="MediaServiceImageTags">
    <vt:lpwstr/>
  </property>
</Properties>
</file>