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389" r:id="rId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DBD"/>
    <a:srgbClr val="2B8BA0"/>
    <a:srgbClr val="BBD1DF"/>
    <a:srgbClr val="72CCD8"/>
    <a:srgbClr val="506692"/>
    <a:srgbClr val="FEE182"/>
    <a:srgbClr val="EAB745"/>
    <a:srgbClr val="003399"/>
    <a:srgbClr val="2F5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resa Cox" userId="a3552e5d-81e0-45bd-8e36-5e1ff4d25970" providerId="ADAL" clId="{E96D251C-1D24-4E4E-B402-E1E285DF4F59}"/>
    <pc:docChg chg="undo custSel modSld">
      <pc:chgData name="Teresa Cox" userId="a3552e5d-81e0-45bd-8e36-5e1ff4d25970" providerId="ADAL" clId="{E96D251C-1D24-4E4E-B402-E1E285DF4F59}" dt="2024-06-04T07:04:04.070" v="2" actId="113"/>
      <pc:docMkLst>
        <pc:docMk/>
      </pc:docMkLst>
      <pc:sldChg chg="modSp mod">
        <pc:chgData name="Teresa Cox" userId="a3552e5d-81e0-45bd-8e36-5e1ff4d25970" providerId="ADAL" clId="{E96D251C-1D24-4E4E-B402-E1E285DF4F59}" dt="2024-06-04T07:04:04.070" v="2" actId="113"/>
        <pc:sldMkLst>
          <pc:docMk/>
          <pc:sldMk cId="931171893" sldId="2389"/>
        </pc:sldMkLst>
        <pc:spChg chg="mod">
          <ac:chgData name="Teresa Cox" userId="a3552e5d-81e0-45bd-8e36-5e1ff4d25970" providerId="ADAL" clId="{E96D251C-1D24-4E4E-B402-E1E285DF4F59}" dt="2024-06-04T07:04:04.070" v="2" actId="113"/>
          <ac:spMkLst>
            <pc:docMk/>
            <pc:sldMk cId="931171893" sldId="2389"/>
            <ac:spMk id="6" creationId="{141707F7-60A5-0FC3-F43F-B9022FD0F0B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F081D7D-EA30-4518-8E7F-33EF0955E063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49152E9-30B2-4F58-969C-CED9A9F9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3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4.pd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.pd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d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d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CIMF_FLIP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92100"/>
            <a:ext cx="9144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CC332B-353F-7F48-91C0-492FEA4713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1989"/>
          <a:stretch/>
        </p:blipFill>
        <p:spPr>
          <a:xfrm>
            <a:off x="-10295" y="3560696"/>
            <a:ext cx="9154295" cy="3297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A62251-F59C-6D42-898B-E3CF92D665ED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-121474" y="1852001"/>
            <a:ext cx="14570587" cy="54417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8618F3-33B2-6942-8A7A-19C43EB6E45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408889" y="4717773"/>
            <a:ext cx="1521235" cy="1566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6519" y="5483673"/>
            <a:ext cx="6578600" cy="523874"/>
          </a:xfrm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Arial (Headings)"/>
                <a:cs typeface="Arial (Headings)"/>
              </a:defRPr>
            </a:lvl1pPr>
          </a:lstStyle>
          <a:p>
            <a:r>
              <a:rPr lang="en-US" dirty="0"/>
              <a:t>Title of session here – 24pt, Arial, bold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6519" y="6007551"/>
            <a:ext cx="6578600" cy="276225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here if needed – 16pt, Arial, bold</a:t>
            </a:r>
          </a:p>
        </p:txBody>
      </p:sp>
    </p:spTree>
    <p:extLst>
      <p:ext uri="{BB962C8B-B14F-4D97-AF65-F5344CB8AC3E}">
        <p14:creationId xmlns:p14="http://schemas.microsoft.com/office/powerpoint/2010/main" val="1214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2" y="1008064"/>
            <a:ext cx="4192119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008064"/>
            <a:ext cx="4186518" cy="5476874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305922" y="3771902"/>
            <a:ext cx="4192119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9249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2" y="1008064"/>
            <a:ext cx="4222375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199" y="1008064"/>
            <a:ext cx="4166347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305922" y="3771902"/>
            <a:ext cx="8508624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1373879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3" y="1008064"/>
            <a:ext cx="8528795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305922" y="3771902"/>
            <a:ext cx="4202204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652962" y="3771902"/>
            <a:ext cx="4181756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3330486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and 2 thirds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 – 18pt, Arial, bold,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05922" y="1008063"/>
            <a:ext cx="2810434" cy="547687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246439" y="1008065"/>
            <a:ext cx="5568108" cy="5476874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203913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hirds and 1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 – 18pt, Arial, bold,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56313" y="1008063"/>
            <a:ext cx="2748149" cy="547687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05922" y="1008064"/>
            <a:ext cx="5599113" cy="5476874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962480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 – 18pt, Arial, bold, OCIMF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305923" y="1008062"/>
            <a:ext cx="2781767" cy="547687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6096655" y="1008062"/>
            <a:ext cx="2697722" cy="547687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6" hasCustomPrompt="1"/>
          </p:nvPr>
        </p:nvSpPr>
        <p:spPr>
          <a:xfrm>
            <a:off x="3197039" y="1016000"/>
            <a:ext cx="2773456" cy="547687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2292462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57965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2700338" y="4196259"/>
            <a:ext cx="3743325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350" b="1" dirty="0" err="1">
                <a:solidFill>
                  <a:schemeClr val="tx1"/>
                </a:solidFill>
                <a:latin typeface="Arial"/>
                <a:cs typeface="Arial"/>
              </a:rPr>
              <a:t>www.ocimf.org</a:t>
            </a:r>
            <a:endParaRPr lang="en-GB" sz="135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285752" y="5961718"/>
            <a:ext cx="385286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050" dirty="0">
                <a:solidFill>
                  <a:srgbClr val="005A8B"/>
                </a:solidFill>
                <a:cs typeface="+mn-cs"/>
              </a:rPr>
              <a:t>Oil Companies International Marine Forum </a:t>
            </a:r>
            <a:br>
              <a:rPr lang="en-GB" sz="1050" dirty="0">
                <a:solidFill>
                  <a:srgbClr val="005A8B"/>
                </a:solidFill>
                <a:cs typeface="+mn-cs"/>
              </a:rPr>
            </a:br>
            <a:r>
              <a:rPr lang="en-GB" sz="1050" dirty="0">
                <a:solidFill>
                  <a:srgbClr val="005A8B"/>
                </a:solidFill>
                <a:cs typeface="+mn-cs"/>
              </a:rPr>
              <a:t>29 Queen Anne's Gate, London, United Kingdom, SW1H 9BU</a:t>
            </a:r>
          </a:p>
        </p:txBody>
      </p:sp>
      <p:sp>
        <p:nvSpPr>
          <p:cNvPr id="9" name="Text Box 12"/>
          <p:cNvSpPr txBox="1">
            <a:spLocks noChangeArrowheads="1"/>
          </p:cNvSpPr>
          <p:nvPr userDrawn="1"/>
        </p:nvSpPr>
        <p:spPr bwMode="auto">
          <a:xfrm>
            <a:off x="5453531" y="6177161"/>
            <a:ext cx="338455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050" b="1" dirty="0">
                <a:solidFill>
                  <a:srgbClr val="005A8B"/>
                </a:solidFill>
                <a:cs typeface="+mn-cs"/>
              </a:rPr>
              <a:t>Tel: +44 (0) 20 7654 1200</a:t>
            </a: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1AC5F4BC-0D08-0749-9B07-2AFAC3B42F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831091" y="2336409"/>
            <a:ext cx="1481818" cy="152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>
            <a:extLst>
              <a:ext uri="{FF2B5EF4-FFF2-40B4-BE49-F238E27FC236}">
                <a16:creationId xmlns:a16="http://schemas.microsoft.com/office/drawing/2014/main" id="{BD3BE908-070A-5846-B8B7-7F834E3D7E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700338" y="1727042"/>
            <a:ext cx="3743325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350" b="1" dirty="0">
                <a:solidFill>
                  <a:schemeClr val="accent2"/>
                </a:solidFill>
                <a:latin typeface="Century Gothic" pitchFamily="34" charset="0"/>
                <a:cs typeface="+mn-cs"/>
              </a:rPr>
              <a:t>A voice for safety</a:t>
            </a:r>
          </a:p>
        </p:txBody>
      </p:sp>
    </p:spTree>
    <p:extLst>
      <p:ext uri="{BB962C8B-B14F-4D97-AF65-F5344CB8AC3E}">
        <p14:creationId xmlns:p14="http://schemas.microsoft.com/office/powerpoint/2010/main" val="21192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5960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9DDC72-DD9E-48BA-BA3C-D85F4F23A7A5}"/>
              </a:ext>
            </a:extLst>
          </p:cNvPr>
          <p:cNvSpPr/>
          <p:nvPr userDrawn="1"/>
        </p:nvSpPr>
        <p:spPr>
          <a:xfrm>
            <a:off x="1" y="0"/>
            <a:ext cx="101600" cy="6858000"/>
          </a:xfrm>
          <a:prstGeom prst="rect">
            <a:avLst/>
          </a:prstGeom>
          <a:solidFill>
            <a:srgbClr val="0055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514252-C8E5-4449-B8DA-C26601DA2A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572" y="243840"/>
            <a:ext cx="1005477" cy="8737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B0B2931-7122-48CF-BF7F-73CA0013B17D}"/>
              </a:ext>
            </a:extLst>
          </p:cNvPr>
          <p:cNvSpPr/>
          <p:nvPr userDrawn="1"/>
        </p:nvSpPr>
        <p:spPr>
          <a:xfrm>
            <a:off x="146234" y="0"/>
            <a:ext cx="45719" cy="6858000"/>
          </a:xfrm>
          <a:prstGeom prst="rect">
            <a:avLst/>
          </a:prstGeom>
          <a:solidFill>
            <a:srgbClr val="0055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294656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2700" y="-12700"/>
            <a:ext cx="9169400" cy="6883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CBD332-E01E-244B-A299-BA8A8151A04A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87381" y="2624338"/>
            <a:ext cx="13995575" cy="335960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085685" y="3073820"/>
            <a:ext cx="4133125" cy="824945"/>
          </a:xfrm>
        </p:spPr>
        <p:txBody>
          <a:bodyPr>
            <a:normAutofit/>
          </a:bodyPr>
          <a:lstStyle>
            <a:lvl1pPr>
              <a:defRPr sz="1800" b="1" baseline="0">
                <a:solidFill>
                  <a:schemeClr val="bg1"/>
                </a:solidFill>
                <a:latin typeface="Arial (Headings)"/>
                <a:cs typeface="Arial (Headings)"/>
              </a:defRPr>
            </a:lvl1pPr>
          </a:lstStyle>
          <a:p>
            <a:r>
              <a:rPr lang="en-US" dirty="0"/>
              <a:t>Section title here – 24pt, Arial, bold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5684" y="3898766"/>
            <a:ext cx="3573628" cy="276225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here – 16pt, Arial, bold</a:t>
            </a:r>
          </a:p>
        </p:txBody>
      </p:sp>
    </p:spTree>
    <p:extLst>
      <p:ext uri="{BB962C8B-B14F-4D97-AF65-F5344CB8AC3E}">
        <p14:creationId xmlns:p14="http://schemas.microsoft.com/office/powerpoint/2010/main" val="35983359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2BE4-1ABD-4F88-9043-3E7A991DCE5C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0F562-11F8-4346-ACD5-11A5CB837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82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52438" y="1329400"/>
            <a:ext cx="8231187" cy="791500"/>
          </a:xfrm>
        </p:spPr>
        <p:txBody>
          <a:bodyPr>
            <a:noAutofit/>
          </a:bodyPr>
          <a:lstStyle>
            <a:lvl1pPr>
              <a:defRPr sz="18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 here over two lines - </a:t>
            </a:r>
            <a:r>
              <a:rPr lang="en-US" sz="1800" dirty="0">
                <a:latin typeface="+mn-lt"/>
                <a:cs typeface="Arial"/>
              </a:rPr>
              <a:t>24</a:t>
            </a:r>
            <a:r>
              <a:rPr lang="en-US" sz="1800" b="1" dirty="0">
                <a:latin typeface="+mn-lt"/>
                <a:cs typeface="Arial"/>
              </a:rPr>
              <a:t>pt, Arial, bold, </a:t>
            </a:r>
            <a:br>
              <a:rPr lang="en-US" sz="1800" b="1" dirty="0">
                <a:latin typeface="+mn-lt"/>
                <a:cs typeface="Arial"/>
              </a:rPr>
            </a:br>
            <a:r>
              <a:rPr lang="en-US" sz="1800" b="1" dirty="0">
                <a:latin typeface="+mn-lt"/>
                <a:cs typeface="Arial"/>
              </a:rPr>
              <a:t>OCIMF blue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52438" y="2070104"/>
            <a:ext cx="8231187" cy="428625"/>
          </a:xfrm>
        </p:spPr>
        <p:txBody>
          <a:bodyPr>
            <a:normAutofit/>
          </a:bodyPr>
          <a:lstStyle>
            <a:lvl1pPr>
              <a:buNone/>
              <a:defRPr sz="12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Sub-title to go here -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A8D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16pt, Arial, bright blue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52439" y="2578100"/>
            <a:ext cx="4119562" cy="2019300"/>
          </a:xfrm>
        </p:spPr>
        <p:txBody>
          <a:bodyPr/>
          <a:lstStyle>
            <a:lvl1pPr marL="66675" indent="-66675">
              <a:defRPr/>
            </a:lvl1pPr>
            <a:lvl2pPr marL="466725" indent="-123825">
              <a:defRPr/>
            </a:lvl2pPr>
            <a:lvl3pPr marL="809625" indent="-104775">
              <a:defRPr/>
            </a:lvl3pPr>
            <a:lvl4pPr marL="1143000" indent="-114300">
              <a:defRPr/>
            </a:lvl4pPr>
            <a:lvl5pPr marL="1476375" indent="-104775">
              <a:defRPr/>
            </a:lvl5pPr>
          </a:lstStyle>
          <a:p>
            <a:pPr lvl="0"/>
            <a:r>
              <a:rPr lang="en-US" dirty="0"/>
              <a:t>Text or bullets here ONLY – 14pt, Arial, bold, OCIMF Blue</a:t>
            </a:r>
          </a:p>
          <a:p>
            <a:pPr lvl="1"/>
            <a:r>
              <a:rPr lang="en-US" dirty="0"/>
              <a:t>Second level </a:t>
            </a:r>
            <a:r>
              <a:rPr lang="en-US" sz="105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  <a:p>
            <a:pPr lvl="2"/>
            <a:r>
              <a:rPr lang="en-US" dirty="0"/>
              <a:t>Third level </a:t>
            </a:r>
            <a:r>
              <a:rPr lang="en-US" sz="105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  <a:p>
            <a:pPr lvl="3"/>
            <a:r>
              <a:rPr lang="en-US" dirty="0"/>
              <a:t>Fourth level </a:t>
            </a:r>
            <a:r>
              <a:rPr lang="en-US" sz="105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  <a:p>
            <a:pPr lvl="4"/>
            <a:r>
              <a:rPr lang="en-US" dirty="0"/>
              <a:t>Fifth level </a:t>
            </a:r>
            <a:r>
              <a:rPr lang="en-US" sz="105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CBBFD7-A0DD-1E4C-8F65-606981E25348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63583" y="2806700"/>
            <a:ext cx="15012918" cy="360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0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 Text or picture here – 14pt, Arial, bold, OCIMF blue</a:t>
            </a:r>
          </a:p>
          <a:p>
            <a:pPr lvl="1"/>
            <a:r>
              <a:rPr lang="en-US" dirty="0"/>
              <a:t> Second level – 14pt, Arial, regular, OCIMF blue</a:t>
            </a:r>
          </a:p>
          <a:p>
            <a:pPr lvl="2"/>
            <a:r>
              <a:rPr lang="en-US" dirty="0"/>
              <a:t> Third level – 14pt, Arial, regular, OCIMF blue</a:t>
            </a:r>
          </a:p>
          <a:p>
            <a:pPr lvl="3"/>
            <a:r>
              <a:rPr lang="en-US" dirty="0"/>
              <a:t> Fourth level – 14pt, Arial, regular, OCIMF blue</a:t>
            </a:r>
          </a:p>
          <a:p>
            <a:pPr lvl="4"/>
            <a:r>
              <a:rPr lang="en-US" dirty="0"/>
              <a:t> Fifth level – 14pt, Arial, regular, OCIMF blue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209317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small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05922" y="1611314"/>
            <a:ext cx="8498540" cy="4873624"/>
          </a:xfrm>
        </p:spPr>
        <p:txBody>
          <a:bodyPr/>
          <a:lstStyle/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922" y="1008063"/>
            <a:ext cx="8500178" cy="60325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If image below, put caption here – 14pt, Arial, bold, OCIMF blue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48022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2" y="1008064"/>
            <a:ext cx="4171949" cy="5476874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008064"/>
            <a:ext cx="4146176" cy="5476874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15773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3" y="1008064"/>
            <a:ext cx="8495261" cy="24209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05922" y="3524250"/>
            <a:ext cx="8498540" cy="2960688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403621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2" y="1008064"/>
            <a:ext cx="4192119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008064"/>
            <a:ext cx="4171670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305922" y="3771902"/>
            <a:ext cx="4192119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652962" y="3771902"/>
            <a:ext cx="4171670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352684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23" y="274639"/>
            <a:ext cx="5207000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922" y="1008064"/>
            <a:ext cx="4141693" cy="5476874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63877" y="1008064"/>
            <a:ext cx="4255993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5922" y="622301"/>
            <a:ext cx="5599113" cy="317500"/>
          </a:xfrm>
        </p:spPr>
        <p:txBody>
          <a:bodyPr>
            <a:normAutofit/>
          </a:bodyPr>
          <a:lstStyle>
            <a:lvl1pPr>
              <a:buNone/>
              <a:defRPr sz="12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568639" y="3771902"/>
            <a:ext cx="4255993" cy="2713036"/>
          </a:xfrm>
        </p:spPr>
        <p:txBody>
          <a:bodyPr>
            <a:normAutofit/>
          </a:bodyPr>
          <a:lstStyle>
            <a:lvl1pPr>
              <a:defRPr sz="1050"/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14337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d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23" y="274639"/>
            <a:ext cx="5207000" cy="3476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21" y="1008064"/>
            <a:ext cx="8498540" cy="54768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 Text or picture here – 14pt, Arial, bold, OCIMF blue</a:t>
            </a:r>
          </a:p>
          <a:p>
            <a:pPr lvl="1"/>
            <a:r>
              <a:rPr lang="en-US" dirty="0"/>
              <a:t> Second level – 14pt, Arial, regular, OCIMF blue</a:t>
            </a:r>
          </a:p>
          <a:p>
            <a:pPr lvl="2"/>
            <a:r>
              <a:rPr lang="en-US" dirty="0"/>
              <a:t> Third level – 14pt, Arial, regular, OCIMF blue</a:t>
            </a:r>
          </a:p>
          <a:p>
            <a:pPr lvl="3"/>
            <a:r>
              <a:rPr lang="en-US" dirty="0"/>
              <a:t> Fourth level – 14pt, Arial, regular, OCIMF blue</a:t>
            </a:r>
          </a:p>
          <a:p>
            <a:pPr lvl="4"/>
            <a:r>
              <a:rPr lang="en-US" dirty="0"/>
              <a:t> Fifth level – 14pt, Arial, regular, OCIMF blue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3C4A60-DD70-0E44-BBCE-9543B30F0642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23"/>
              <a:stretch>
                <a:fillRect/>
              </a:stretch>
            </p:blipFill>
          </mc:Choice>
          <mc:Fallback>
            <p:blipFill>
              <a:blip r:embed="rId24"/>
              <a:stretch>
                <a:fillRect/>
              </a:stretch>
            </p:blipFill>
          </mc:Fallback>
        </mc:AlternateContent>
        <p:spPr>
          <a:xfrm>
            <a:off x="5698192" y="-389963"/>
            <a:ext cx="5755979" cy="138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8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342900" rtl="0" eaLnBrk="1" latinLnBrk="0" hangingPunct="1">
        <a:spcBef>
          <a:spcPct val="0"/>
        </a:spcBef>
        <a:buNone/>
        <a:defRPr sz="135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 typeface="Arial"/>
        <a:buChar char="•"/>
        <a:defRPr sz="105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57150" algn="l" defTabSz="342900" rtl="0" eaLnBrk="1" latinLnBrk="0" hangingPunct="1">
        <a:spcBef>
          <a:spcPct val="20000"/>
        </a:spcBef>
        <a:buFont typeface="Arial"/>
        <a:buChar char="–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42950" indent="-38100" algn="l" defTabSz="342900" rtl="0" eaLnBrk="1" latinLnBrk="0" hangingPunct="1">
        <a:spcBef>
          <a:spcPct val="20000"/>
        </a:spcBef>
        <a:buFont typeface="Arial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47625" algn="l" defTabSz="342900" rtl="0" eaLnBrk="1" latinLnBrk="0" hangingPunct="1">
        <a:spcBef>
          <a:spcPct val="20000"/>
        </a:spcBef>
        <a:buFont typeface="Arial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409700" indent="-3810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14B3D105-1D39-41E7-A502-B29ED2D9BB79}"/>
              </a:ext>
            </a:extLst>
          </p:cNvPr>
          <p:cNvCxnSpPr>
            <a:cxnSpLocks/>
            <a:endCxn id="119" idx="2"/>
          </p:cNvCxnSpPr>
          <p:nvPr/>
        </p:nvCxnSpPr>
        <p:spPr>
          <a:xfrm>
            <a:off x="6302203" y="1817528"/>
            <a:ext cx="2675" cy="690532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5A2C4040-047B-4725-8173-EA6BFEEB2ECA}"/>
              </a:ext>
            </a:extLst>
          </p:cNvPr>
          <p:cNvCxnSpPr>
            <a:cxnSpLocks/>
          </p:cNvCxnSpPr>
          <p:nvPr/>
        </p:nvCxnSpPr>
        <p:spPr>
          <a:xfrm flipV="1">
            <a:off x="4332700" y="1227071"/>
            <a:ext cx="0" cy="597288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99C63D22-3BFC-4F29-A63E-11CF02F783E9}"/>
              </a:ext>
            </a:extLst>
          </p:cNvPr>
          <p:cNvCxnSpPr>
            <a:cxnSpLocks/>
            <a:endCxn id="117" idx="2"/>
          </p:cNvCxnSpPr>
          <p:nvPr/>
        </p:nvCxnSpPr>
        <p:spPr>
          <a:xfrm>
            <a:off x="2593314" y="1829883"/>
            <a:ext cx="5351" cy="690532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29C36966-FAD8-4186-8553-AEBBCF75528A}"/>
              </a:ext>
            </a:extLst>
          </p:cNvPr>
          <p:cNvCxnSpPr>
            <a:cxnSpLocks/>
          </p:cNvCxnSpPr>
          <p:nvPr/>
        </p:nvCxnSpPr>
        <p:spPr>
          <a:xfrm>
            <a:off x="2400182" y="2892262"/>
            <a:ext cx="39274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3806DE76-22D2-4CD8-B1DD-81C7F3B8A1D1}"/>
              </a:ext>
            </a:extLst>
          </p:cNvPr>
          <p:cNvCxnSpPr>
            <a:cxnSpLocks/>
          </p:cNvCxnSpPr>
          <p:nvPr/>
        </p:nvCxnSpPr>
        <p:spPr>
          <a:xfrm>
            <a:off x="2336879" y="3619426"/>
            <a:ext cx="442641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1F8E782B-97A2-4EAB-9364-1D39AF289B73}"/>
              </a:ext>
            </a:extLst>
          </p:cNvPr>
          <p:cNvCxnSpPr>
            <a:cxnSpLocks/>
          </p:cNvCxnSpPr>
          <p:nvPr/>
        </p:nvCxnSpPr>
        <p:spPr>
          <a:xfrm>
            <a:off x="7516481" y="5982545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0B5C081-7E4B-4FBF-8262-0A7AB5F543E2}"/>
              </a:ext>
            </a:extLst>
          </p:cNvPr>
          <p:cNvCxnSpPr>
            <a:cxnSpLocks/>
          </p:cNvCxnSpPr>
          <p:nvPr/>
        </p:nvCxnSpPr>
        <p:spPr>
          <a:xfrm>
            <a:off x="5937924" y="4335978"/>
            <a:ext cx="1550011" cy="19884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4151031-A9F5-4FE1-894F-1E205580A1CD}"/>
              </a:ext>
            </a:extLst>
          </p:cNvPr>
          <p:cNvCxnSpPr>
            <a:cxnSpLocks/>
          </p:cNvCxnSpPr>
          <p:nvPr/>
        </p:nvCxnSpPr>
        <p:spPr>
          <a:xfrm>
            <a:off x="7477847" y="4162117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FAD7D9D-0EE5-4F52-A735-9AE6A068C0A7}"/>
              </a:ext>
            </a:extLst>
          </p:cNvPr>
          <p:cNvCxnSpPr>
            <a:cxnSpLocks/>
          </p:cNvCxnSpPr>
          <p:nvPr/>
        </p:nvCxnSpPr>
        <p:spPr>
          <a:xfrm>
            <a:off x="8441150" y="5379332"/>
            <a:ext cx="426254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4B204338-ED1E-4002-9E2B-C0021F6028A0}"/>
              </a:ext>
            </a:extLst>
          </p:cNvPr>
          <p:cNvCxnSpPr>
            <a:cxnSpLocks/>
          </p:cNvCxnSpPr>
          <p:nvPr/>
        </p:nvCxnSpPr>
        <p:spPr>
          <a:xfrm flipV="1">
            <a:off x="5919018" y="2824011"/>
            <a:ext cx="557981" cy="277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070AE55C-714F-422C-B89B-272BB275B6A1}"/>
              </a:ext>
            </a:extLst>
          </p:cNvPr>
          <p:cNvCxnSpPr>
            <a:cxnSpLocks/>
          </p:cNvCxnSpPr>
          <p:nvPr/>
        </p:nvCxnSpPr>
        <p:spPr>
          <a:xfrm>
            <a:off x="5919018" y="3451161"/>
            <a:ext cx="44286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1734CBA-5E5A-42C6-B23E-434D3BCA4DDE}"/>
              </a:ext>
            </a:extLst>
          </p:cNvPr>
          <p:cNvCxnSpPr>
            <a:cxnSpLocks/>
          </p:cNvCxnSpPr>
          <p:nvPr/>
        </p:nvCxnSpPr>
        <p:spPr>
          <a:xfrm>
            <a:off x="8858413" y="4092535"/>
            <a:ext cx="8991" cy="1300848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3C0893D9-14C6-40FB-A5A9-AD6F3AAFE469}"/>
              </a:ext>
            </a:extLst>
          </p:cNvPr>
          <p:cNvCxnSpPr>
            <a:cxnSpLocks/>
          </p:cNvCxnSpPr>
          <p:nvPr/>
        </p:nvCxnSpPr>
        <p:spPr>
          <a:xfrm>
            <a:off x="8465668" y="4092535"/>
            <a:ext cx="39274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27EE6FBE-9DE3-4628-AC9B-1E5D31DD5E90}"/>
              </a:ext>
            </a:extLst>
          </p:cNvPr>
          <p:cNvCxnSpPr>
            <a:cxnSpLocks/>
          </p:cNvCxnSpPr>
          <p:nvPr/>
        </p:nvCxnSpPr>
        <p:spPr>
          <a:xfrm flipV="1">
            <a:off x="7493992" y="1817528"/>
            <a:ext cx="0" cy="4165017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8C26792-F18A-4547-90EA-57AA009827D3}"/>
              </a:ext>
            </a:extLst>
          </p:cNvPr>
          <p:cNvCxnSpPr>
            <a:cxnSpLocks/>
          </p:cNvCxnSpPr>
          <p:nvPr/>
        </p:nvCxnSpPr>
        <p:spPr>
          <a:xfrm>
            <a:off x="977470" y="5573249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91AC69B-A4A1-4703-9963-E28EDE7168B5}"/>
              </a:ext>
            </a:extLst>
          </p:cNvPr>
          <p:cNvCxnSpPr>
            <a:cxnSpLocks/>
          </p:cNvCxnSpPr>
          <p:nvPr/>
        </p:nvCxnSpPr>
        <p:spPr>
          <a:xfrm>
            <a:off x="967580" y="3612095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1D268B2-C16A-481A-99B6-CC4FFC3CF649}"/>
              </a:ext>
            </a:extLst>
          </p:cNvPr>
          <p:cNvCxnSpPr>
            <a:cxnSpLocks/>
          </p:cNvCxnSpPr>
          <p:nvPr/>
        </p:nvCxnSpPr>
        <p:spPr>
          <a:xfrm>
            <a:off x="975055" y="4911533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560609A-DF1B-4FD4-B83F-66C3856FAB74}"/>
              </a:ext>
            </a:extLst>
          </p:cNvPr>
          <p:cNvCxnSpPr>
            <a:cxnSpLocks/>
          </p:cNvCxnSpPr>
          <p:nvPr/>
        </p:nvCxnSpPr>
        <p:spPr>
          <a:xfrm>
            <a:off x="1168276" y="4259856"/>
            <a:ext cx="210030" cy="4172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DDE37B-E354-43DD-B6C4-2FF462D91C83}"/>
              </a:ext>
            </a:extLst>
          </p:cNvPr>
          <p:cNvCxnSpPr>
            <a:cxnSpLocks/>
          </p:cNvCxnSpPr>
          <p:nvPr/>
        </p:nvCxnSpPr>
        <p:spPr>
          <a:xfrm>
            <a:off x="1369117" y="1802466"/>
            <a:ext cx="6118819" cy="21349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19A2199-504D-47EB-987E-B7B41367C8E0}"/>
              </a:ext>
            </a:extLst>
          </p:cNvPr>
          <p:cNvCxnSpPr>
            <a:cxnSpLocks/>
          </p:cNvCxnSpPr>
          <p:nvPr/>
        </p:nvCxnSpPr>
        <p:spPr>
          <a:xfrm flipH="1" flipV="1">
            <a:off x="1373898" y="1798318"/>
            <a:ext cx="16917" cy="3777346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DE160F4-86F0-4B59-A9D2-16B054577A3F}"/>
              </a:ext>
            </a:extLst>
          </p:cNvPr>
          <p:cNvCxnSpPr>
            <a:cxnSpLocks/>
            <a:stCxn id="205" idx="2"/>
          </p:cNvCxnSpPr>
          <p:nvPr/>
        </p:nvCxnSpPr>
        <p:spPr>
          <a:xfrm flipV="1">
            <a:off x="5012726" y="1827964"/>
            <a:ext cx="12297" cy="143103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BF8BEB0-49E1-4ACE-9A13-0319AB344A5E}"/>
              </a:ext>
            </a:extLst>
          </p:cNvPr>
          <p:cNvCxnSpPr>
            <a:cxnSpLocks/>
          </p:cNvCxnSpPr>
          <p:nvPr/>
        </p:nvCxnSpPr>
        <p:spPr>
          <a:xfrm>
            <a:off x="1179828" y="2930271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BD17B370-F8F1-41FC-ACCB-9277DC80B739}"/>
              </a:ext>
            </a:extLst>
          </p:cNvPr>
          <p:cNvSpPr/>
          <p:nvPr/>
        </p:nvSpPr>
        <p:spPr>
          <a:xfrm>
            <a:off x="828815" y="1959616"/>
            <a:ext cx="1028700" cy="548640"/>
          </a:xfrm>
          <a:prstGeom prst="rect">
            <a:avLst/>
          </a:prstGeom>
          <a:solidFill>
            <a:srgbClr val="2B8BA0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Publications &amp; Advocacy Director</a:t>
            </a:r>
            <a:b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</a:br>
            <a:r>
              <a:rPr lang="en-GB" sz="488" i="1" dirty="0">
                <a:latin typeface="Calibri" panose="020F0502020204030204" pitchFamily="34" charset="0"/>
                <a:cs typeface="Calibri" panose="020F0502020204030204" pitchFamily="34" charset="0"/>
              </a:rPr>
              <a:t>Accredited Representative to IMO</a:t>
            </a:r>
          </a:p>
          <a:p>
            <a:pPr algn="ctr" eaLnBrk="0" hangingPunct="0"/>
            <a:r>
              <a:rPr lang="en-GB" sz="900" b="1" i="1" dirty="0">
                <a:solidFill>
                  <a:prstClr val="white"/>
                </a:solidFill>
                <a:latin typeface="Calibri" panose="020F0502020204030204" pitchFamily="34" charset="0"/>
                <a:ea typeface="ＭＳ Ｐゴシック" pitchFamily="-107" charset="-128"/>
                <a:cs typeface="Calibri" panose="020F0502020204030204" pitchFamily="34" charset="0"/>
              </a:rPr>
              <a:t>Saurabh Sachdeva</a:t>
            </a:r>
            <a:endParaRPr lang="en-GB" sz="9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615DC5F-7FFB-4B64-8ADF-DF680AE9482E}"/>
              </a:ext>
            </a:extLst>
          </p:cNvPr>
          <p:cNvSpPr/>
          <p:nvPr/>
        </p:nvSpPr>
        <p:spPr>
          <a:xfrm>
            <a:off x="166895" y="5271197"/>
            <a:ext cx="1028700" cy="54864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Nautical Adviser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Kevin Coelho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7947097-DEC2-4BA9-B815-230209FFE966}"/>
              </a:ext>
            </a:extLst>
          </p:cNvPr>
          <p:cNvSpPr/>
          <p:nvPr/>
        </p:nvSpPr>
        <p:spPr>
          <a:xfrm>
            <a:off x="139576" y="3318954"/>
            <a:ext cx="1028700" cy="54864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Engineering Adviser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Filipe Santana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2D299C6-DC8B-4EBA-B77D-E0ED405769F8}"/>
              </a:ext>
            </a:extLst>
          </p:cNvPr>
          <p:cNvSpPr/>
          <p:nvPr/>
        </p:nvSpPr>
        <p:spPr>
          <a:xfrm>
            <a:off x="151127" y="3971759"/>
            <a:ext cx="1028700" cy="54864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Offshore Adviser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Graham Coles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3EA07DC-CE2C-4916-A190-A8EF40E9DEA8}"/>
              </a:ext>
            </a:extLst>
          </p:cNvPr>
          <p:cNvSpPr/>
          <p:nvPr/>
        </p:nvSpPr>
        <p:spPr>
          <a:xfrm>
            <a:off x="151127" y="4637213"/>
            <a:ext cx="1028700" cy="54864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hangingPunct="0">
              <a:defRPr/>
            </a:pPr>
            <a:r>
              <a:rPr lang="en-GB" sz="900" dirty="0">
                <a:latin typeface="Calibri"/>
                <a:ea typeface="ＭＳ Ｐゴシック"/>
              </a:rPr>
              <a:t>Barge Advisory</a:t>
            </a:r>
          </a:p>
          <a:p>
            <a:pPr algn="ctr" eaLnBrk="0" hangingPunct="0">
              <a:defRPr/>
            </a:pPr>
            <a:r>
              <a:rPr lang="en-GB" sz="900" b="1" dirty="0">
                <a:latin typeface="Calibri"/>
                <a:ea typeface="ＭＳ Ｐゴシック"/>
              </a:rPr>
              <a:t>Ton Mol</a:t>
            </a:r>
            <a:r>
              <a:rPr lang="en-GB" sz="900" dirty="0">
                <a:latin typeface="Calibri"/>
                <a:ea typeface="ＭＳ Ｐゴシック"/>
              </a:rPr>
              <a:t> </a:t>
            </a:r>
            <a:endParaRPr lang="en-GB" sz="900" b="1" dirty="0">
              <a:latin typeface="Calibri"/>
              <a:ea typeface="ＭＳ Ｐゴシック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07B3DBA-E566-44AB-811F-C0BBE6C2B9D1}"/>
              </a:ext>
            </a:extLst>
          </p:cNvPr>
          <p:cNvSpPr/>
          <p:nvPr/>
        </p:nvSpPr>
        <p:spPr>
          <a:xfrm>
            <a:off x="1578096" y="2581631"/>
            <a:ext cx="1117350" cy="717683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Publishing &amp; </a:t>
            </a:r>
            <a:b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</a:br>
            <a: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Communications </a:t>
            </a:r>
            <a:b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</a:br>
            <a: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Manager 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Symmone Cupidore-Roeg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A724ED9-8DA2-4D13-AABA-97F37C91BB29}"/>
              </a:ext>
            </a:extLst>
          </p:cNvPr>
          <p:cNvSpPr/>
          <p:nvPr/>
        </p:nvSpPr>
        <p:spPr>
          <a:xfrm>
            <a:off x="1572655" y="4821094"/>
            <a:ext cx="1118147" cy="550673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Security Adviser</a:t>
            </a:r>
          </a:p>
          <a:p>
            <a:pPr algn="ctr" eaLnBrk="0" hangingPunct="0">
              <a:defRPr/>
            </a:pPr>
            <a:r>
              <a:rPr lang="en-GB" sz="900" b="1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Russell Pegg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34E569B-1658-420B-9051-6FE5201ECDD5}"/>
              </a:ext>
            </a:extLst>
          </p:cNvPr>
          <p:cNvSpPr/>
          <p:nvPr/>
        </p:nvSpPr>
        <p:spPr>
          <a:xfrm>
            <a:off x="1584556" y="3387872"/>
            <a:ext cx="1106246" cy="557495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Editor 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Sarah Campbell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1DC7E20-0CD5-42AF-A2D3-4354958C7499}"/>
              </a:ext>
            </a:extLst>
          </p:cNvPr>
          <p:cNvSpPr/>
          <p:nvPr/>
        </p:nvSpPr>
        <p:spPr>
          <a:xfrm>
            <a:off x="144035" y="2626790"/>
            <a:ext cx="1028700" cy="54864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Risk &amp; Regulatory Affairs Adviser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Abhijit Aul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BBC5539-8ECD-4DF3-A626-5708E6348FD0}"/>
              </a:ext>
            </a:extLst>
          </p:cNvPr>
          <p:cNvSpPr/>
          <p:nvPr/>
        </p:nvSpPr>
        <p:spPr>
          <a:xfrm>
            <a:off x="3790559" y="1038486"/>
            <a:ext cx="1028700" cy="548640"/>
          </a:xfrm>
          <a:prstGeom prst="rect">
            <a:avLst/>
          </a:prstGeom>
          <a:solidFill>
            <a:srgbClr val="506692"/>
          </a:solidFill>
          <a:ln w="571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900" dirty="0">
                <a:solidFill>
                  <a:schemeClr val="bg1"/>
                </a:solidFill>
                <a:latin typeface="Calibri"/>
                <a:ea typeface="ＭＳ Ｐゴシック" pitchFamily="-107" charset="-128"/>
              </a:rPr>
              <a:t>Managing Director</a:t>
            </a:r>
          </a:p>
          <a:p>
            <a:pPr algn="ctr" eaLnBrk="0" hangingPunct="0"/>
            <a:r>
              <a:rPr lang="en-GB" sz="900" b="1" dirty="0">
                <a:solidFill>
                  <a:schemeClr val="bg1"/>
                </a:solidFill>
                <a:latin typeface="Calibri"/>
                <a:ea typeface="ＭＳ Ｐゴシック" pitchFamily="-107" charset="-128"/>
              </a:rPr>
              <a:t>Karen Davis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36587E5-1888-4B05-9847-0F99395218A4}"/>
              </a:ext>
            </a:extLst>
          </p:cNvPr>
          <p:cNvSpPr/>
          <p:nvPr/>
        </p:nvSpPr>
        <p:spPr>
          <a:xfrm>
            <a:off x="4489819" y="1964941"/>
            <a:ext cx="1104618" cy="571964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General Counsel &amp; Business Support Director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Philip Pascoe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594DC37-28FB-476D-B1B0-35A58DE9075B}"/>
              </a:ext>
            </a:extLst>
          </p:cNvPr>
          <p:cNvSpPr/>
          <p:nvPr/>
        </p:nvSpPr>
        <p:spPr>
          <a:xfrm>
            <a:off x="2084315" y="1971774"/>
            <a:ext cx="1028700" cy="548640"/>
          </a:xfrm>
          <a:prstGeom prst="rect">
            <a:avLst/>
          </a:prstGeom>
          <a:solidFill>
            <a:srgbClr val="BBD1D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schemeClr val="accent1"/>
                </a:solidFill>
                <a:latin typeface="Calibri"/>
                <a:ea typeface="ＭＳ Ｐゴシック" pitchFamily="-107" charset="-128"/>
              </a:rPr>
              <a:t>HR Consultancy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schemeClr val="accent1"/>
                </a:solidFill>
                <a:latin typeface="Calibri"/>
                <a:ea typeface="ＭＳ Ｐゴシック" pitchFamily="-107" charset="-128"/>
              </a:rPr>
              <a:t>Helen Watkins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A6EFB90-DAA1-47B8-8AE7-7B7C6F425338}"/>
              </a:ext>
            </a:extLst>
          </p:cNvPr>
          <p:cNvSpPr/>
          <p:nvPr/>
        </p:nvSpPr>
        <p:spPr>
          <a:xfrm>
            <a:off x="7002131" y="1952990"/>
            <a:ext cx="1028700" cy="54864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Programmes Director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Aaron Cooper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86F22F92-BEF1-4EA8-A7F3-9E42B94607C2}"/>
              </a:ext>
            </a:extLst>
          </p:cNvPr>
          <p:cNvSpPr/>
          <p:nvPr/>
        </p:nvSpPr>
        <p:spPr>
          <a:xfrm>
            <a:off x="5790527" y="1959419"/>
            <a:ext cx="1028700" cy="548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schemeClr val="bg1"/>
                </a:solidFill>
                <a:latin typeface="Calibri"/>
                <a:ea typeface="ＭＳ Ｐゴシック" pitchFamily="-107" charset="-128"/>
              </a:rPr>
              <a:t>Governance &amp; Performance Manager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schemeClr val="bg1"/>
                </a:solidFill>
                <a:latin typeface="Calibri"/>
                <a:ea typeface="ＭＳ Ｐゴシック" pitchFamily="-107" charset="-128"/>
              </a:rPr>
              <a:t>Steve Alder</a:t>
            </a: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6C550C52-7D44-4D38-A1D6-CC61AA2BFCF0}"/>
              </a:ext>
            </a:extLst>
          </p:cNvPr>
          <p:cNvCxnSpPr>
            <a:cxnSpLocks/>
          </p:cNvCxnSpPr>
          <p:nvPr/>
        </p:nvCxnSpPr>
        <p:spPr>
          <a:xfrm>
            <a:off x="8456678" y="4717580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E1F637F-A221-4706-8DAD-4D82B0E5C2DA}"/>
              </a:ext>
            </a:extLst>
          </p:cNvPr>
          <p:cNvCxnSpPr>
            <a:cxnSpLocks/>
          </p:cNvCxnSpPr>
          <p:nvPr/>
        </p:nvCxnSpPr>
        <p:spPr>
          <a:xfrm>
            <a:off x="7282573" y="2863624"/>
            <a:ext cx="1596112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Rectangle 128">
            <a:extLst>
              <a:ext uri="{FF2B5EF4-FFF2-40B4-BE49-F238E27FC236}">
                <a16:creationId xmlns:a16="http://schemas.microsoft.com/office/drawing/2014/main" id="{1C5EFEAF-6D63-4CBF-9159-B853B7B2FA3F}"/>
              </a:ext>
            </a:extLst>
          </p:cNvPr>
          <p:cNvSpPr/>
          <p:nvPr/>
        </p:nvSpPr>
        <p:spPr>
          <a:xfrm>
            <a:off x="6091969" y="2583014"/>
            <a:ext cx="1190604" cy="520076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Quality Assurance Manager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Sach Sharma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9941D5B-7C0F-4B05-9904-F4AC6CC1664B}"/>
              </a:ext>
            </a:extLst>
          </p:cNvPr>
          <p:cNvSpPr/>
          <p:nvPr/>
        </p:nvSpPr>
        <p:spPr>
          <a:xfrm>
            <a:off x="6087544" y="3181409"/>
            <a:ext cx="1225960" cy="757358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Programmes Quality Assessors</a:t>
            </a:r>
          </a:p>
          <a:p>
            <a:pPr lvl="0"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Rohit Bajaj ; Tony Jones; Luo Hongbo; Nigel Walker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E301E23D-A667-4634-8695-F11CD2588E26}"/>
              </a:ext>
            </a:extLst>
          </p:cNvPr>
          <p:cNvSpPr/>
          <p:nvPr/>
        </p:nvSpPr>
        <p:spPr>
          <a:xfrm>
            <a:off x="7642032" y="2584974"/>
            <a:ext cx="1136172" cy="590455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Programmes Technical Manager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Mohd Fahmi Niza Bin Mohd Tarmizi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DA09D8B3-B3F7-4E0C-8F43-93DE6B986D47}"/>
              </a:ext>
            </a:extLst>
          </p:cNvPr>
          <p:cNvSpPr/>
          <p:nvPr/>
        </p:nvSpPr>
        <p:spPr>
          <a:xfrm>
            <a:off x="7659274" y="5102527"/>
            <a:ext cx="1051099" cy="553611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Training &amp; Accreditation Administrator</a:t>
            </a:r>
          </a:p>
          <a:p>
            <a:pPr algn="ctr" eaLnBrk="0" hangingPunct="0">
              <a:defRPr/>
            </a:pPr>
            <a:r>
              <a:rPr lang="en-GB" sz="900" b="1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Louise Britchford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A5E2EE4-674E-4438-8BDF-15801B0EC730}"/>
              </a:ext>
            </a:extLst>
          </p:cNvPr>
          <p:cNvSpPr/>
          <p:nvPr/>
        </p:nvSpPr>
        <p:spPr>
          <a:xfrm>
            <a:off x="7659274" y="3778568"/>
            <a:ext cx="1051099" cy="603821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Inspector Training &amp; Accreditation Manager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Ajay Gour</a:t>
            </a: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705F55F2-E941-4329-BCD0-E5944D47544F}"/>
              </a:ext>
            </a:extLst>
          </p:cNvPr>
          <p:cNvCxnSpPr>
            <a:cxnSpLocks/>
          </p:cNvCxnSpPr>
          <p:nvPr/>
        </p:nvCxnSpPr>
        <p:spPr>
          <a:xfrm>
            <a:off x="5927463" y="2815390"/>
            <a:ext cx="0" cy="635771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" name="Rectangle 178">
            <a:extLst>
              <a:ext uri="{FF2B5EF4-FFF2-40B4-BE49-F238E27FC236}">
                <a16:creationId xmlns:a16="http://schemas.microsoft.com/office/drawing/2014/main" id="{4FD5C83B-BF9E-41AE-BEE9-6C0300F20BC1}"/>
              </a:ext>
            </a:extLst>
          </p:cNvPr>
          <p:cNvSpPr/>
          <p:nvPr/>
        </p:nvSpPr>
        <p:spPr>
          <a:xfrm>
            <a:off x="7661696" y="5758332"/>
            <a:ext cx="1028700" cy="448427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VIP Resources</a:t>
            </a:r>
            <a:b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</a:b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12-24 months</a:t>
            </a:r>
            <a:endParaRPr lang="en-GB" sz="9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C3595FA0-F790-420A-B8DB-269B77DD159A}"/>
              </a:ext>
            </a:extLst>
          </p:cNvPr>
          <p:cNvCxnSpPr>
            <a:cxnSpLocks/>
          </p:cNvCxnSpPr>
          <p:nvPr/>
        </p:nvCxnSpPr>
        <p:spPr>
          <a:xfrm>
            <a:off x="2789542" y="2891715"/>
            <a:ext cx="3062" cy="72841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EEA93D2-94F4-4261-9594-372A79BDC63F}"/>
              </a:ext>
            </a:extLst>
          </p:cNvPr>
          <p:cNvCxnSpPr>
            <a:cxnSpLocks/>
          </p:cNvCxnSpPr>
          <p:nvPr/>
        </p:nvCxnSpPr>
        <p:spPr>
          <a:xfrm>
            <a:off x="5319607" y="4281515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F6B62A8C-AFE4-41CB-83E6-112262A7B927}"/>
              </a:ext>
            </a:extLst>
          </p:cNvPr>
          <p:cNvCxnSpPr>
            <a:cxnSpLocks/>
          </p:cNvCxnSpPr>
          <p:nvPr/>
        </p:nvCxnSpPr>
        <p:spPr>
          <a:xfrm flipH="1">
            <a:off x="5731428" y="2931111"/>
            <a:ext cx="8565" cy="1350404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B0D8CB9A-9618-481F-8968-0AC032032814}"/>
              </a:ext>
            </a:extLst>
          </p:cNvPr>
          <p:cNvCxnSpPr>
            <a:cxnSpLocks/>
          </p:cNvCxnSpPr>
          <p:nvPr/>
        </p:nvCxnSpPr>
        <p:spPr>
          <a:xfrm>
            <a:off x="5037386" y="2936288"/>
            <a:ext cx="700192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BD6ED3BD-86EA-4322-9F78-3513B2AD6556}"/>
              </a:ext>
            </a:extLst>
          </p:cNvPr>
          <p:cNvCxnSpPr>
            <a:cxnSpLocks/>
          </p:cNvCxnSpPr>
          <p:nvPr/>
        </p:nvCxnSpPr>
        <p:spPr>
          <a:xfrm>
            <a:off x="5326852" y="3626342"/>
            <a:ext cx="410726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8B00C08B-F5FA-4D32-874D-D96B51E9E62A}"/>
              </a:ext>
            </a:extLst>
          </p:cNvPr>
          <p:cNvSpPr/>
          <p:nvPr/>
        </p:nvSpPr>
        <p:spPr>
          <a:xfrm>
            <a:off x="4453983" y="4001072"/>
            <a:ext cx="1093191" cy="55688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Administration Officer </a:t>
            </a:r>
            <a:r>
              <a:rPr lang="en-GB" sz="788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(Programmes)</a:t>
            </a:r>
          </a:p>
          <a:p>
            <a:pPr algn="ctr" eaLnBrk="0" hangingPunct="0">
              <a:defRPr/>
            </a:pPr>
            <a:r>
              <a:rPr lang="en-GB" sz="788" b="1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Rona Ramos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5165EC4E-31EB-4304-AB26-4B055875CC96}"/>
              </a:ext>
            </a:extLst>
          </p:cNvPr>
          <p:cNvSpPr/>
          <p:nvPr/>
        </p:nvSpPr>
        <p:spPr>
          <a:xfrm>
            <a:off x="4457136" y="3345105"/>
            <a:ext cx="1090038" cy="600261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Administration Officer </a:t>
            </a:r>
            <a:r>
              <a:rPr lang="en-GB" sz="788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(Publications &amp; Advocacy)</a:t>
            </a:r>
          </a:p>
          <a:p>
            <a:pPr algn="ctr" eaLnBrk="0" hangingPunct="0">
              <a:defRPr/>
            </a:pPr>
            <a:r>
              <a:rPr lang="en-GB" sz="788" b="1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Emma Carter</a:t>
            </a:r>
            <a:endParaRPr lang="en-GB" sz="900" b="1" kern="0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149D5824-3272-403E-87F4-77ABAA4EBE89}"/>
              </a:ext>
            </a:extLst>
          </p:cNvPr>
          <p:cNvSpPr/>
          <p:nvPr/>
        </p:nvSpPr>
        <p:spPr>
          <a:xfrm>
            <a:off x="4475728" y="2687029"/>
            <a:ext cx="1073995" cy="571965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Office Manager 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Rebecca Harrison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1D268B2-C16A-481A-99B6-CC4FFC3CF649}"/>
              </a:ext>
            </a:extLst>
          </p:cNvPr>
          <p:cNvCxnSpPr>
            <a:cxnSpLocks/>
            <a:endCxn id="110" idx="1"/>
          </p:cNvCxnSpPr>
          <p:nvPr/>
        </p:nvCxnSpPr>
        <p:spPr>
          <a:xfrm>
            <a:off x="1385190" y="5096431"/>
            <a:ext cx="187464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489" y="1880000"/>
            <a:ext cx="1233695" cy="259887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07449" y="1263602"/>
            <a:ext cx="1111215" cy="259887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79520" y="1251861"/>
            <a:ext cx="1046103" cy="287383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39" y="1276275"/>
            <a:ext cx="1096652" cy="23101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F21EEAA-96FA-0311-C0A6-1AE91657E0CD}"/>
              </a:ext>
            </a:extLst>
          </p:cNvPr>
          <p:cNvSpPr/>
          <p:nvPr/>
        </p:nvSpPr>
        <p:spPr>
          <a:xfrm>
            <a:off x="1597610" y="4162117"/>
            <a:ext cx="1093191" cy="54206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Environmental Adviser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Martin Young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9E12DD7-011A-9152-2A29-C715AB5FB934}"/>
              </a:ext>
            </a:extLst>
          </p:cNvPr>
          <p:cNvCxnSpPr>
            <a:cxnSpLocks/>
          </p:cNvCxnSpPr>
          <p:nvPr/>
        </p:nvCxnSpPr>
        <p:spPr>
          <a:xfrm>
            <a:off x="1390632" y="4433146"/>
            <a:ext cx="187464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BFE4E23-588C-08A8-F002-AB58220D4305}"/>
              </a:ext>
            </a:extLst>
          </p:cNvPr>
          <p:cNvSpPr/>
          <p:nvPr/>
        </p:nvSpPr>
        <p:spPr>
          <a:xfrm>
            <a:off x="7667763" y="4434397"/>
            <a:ext cx="1034120" cy="566366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Training &amp; Accreditation Administrator</a:t>
            </a:r>
          </a:p>
          <a:p>
            <a:pPr algn="ctr" eaLnBrk="0" hangingPunct="0">
              <a:defRPr/>
            </a:pPr>
            <a:r>
              <a:rPr lang="en-GB" sz="900" b="1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Anita Borsberry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D72A07-5A74-A39E-164E-45C2A8BBE7F5}"/>
              </a:ext>
            </a:extLst>
          </p:cNvPr>
          <p:cNvCxnSpPr>
            <a:cxnSpLocks/>
          </p:cNvCxnSpPr>
          <p:nvPr/>
        </p:nvCxnSpPr>
        <p:spPr>
          <a:xfrm flipH="1">
            <a:off x="8878685" y="2863624"/>
            <a:ext cx="8445" cy="621979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C506D1-43F8-DE82-6411-15AA939FE3CE}"/>
              </a:ext>
            </a:extLst>
          </p:cNvPr>
          <p:cNvCxnSpPr>
            <a:cxnSpLocks/>
          </p:cNvCxnSpPr>
          <p:nvPr/>
        </p:nvCxnSpPr>
        <p:spPr>
          <a:xfrm>
            <a:off x="8494385" y="3485603"/>
            <a:ext cx="39274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AB5CED6-EC1B-44D0-82ED-5CEC832E5641}"/>
              </a:ext>
            </a:extLst>
          </p:cNvPr>
          <p:cNvSpPr/>
          <p:nvPr/>
        </p:nvSpPr>
        <p:spPr>
          <a:xfrm>
            <a:off x="6098540" y="3984810"/>
            <a:ext cx="1232364" cy="537531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Programmes Contracts </a:t>
            </a:r>
            <a:b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</a:br>
            <a: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Manager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Narender Patchimalla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1707F7-60A5-0FC3-F43F-B9022FD0F0B3}"/>
              </a:ext>
            </a:extLst>
          </p:cNvPr>
          <p:cNvSpPr/>
          <p:nvPr/>
        </p:nvSpPr>
        <p:spPr>
          <a:xfrm>
            <a:off x="7667763" y="3230007"/>
            <a:ext cx="1101288" cy="475998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SIRE 2.0 Technical Adviser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Sashidaran Gopala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85D78D-BF89-5EEC-DD67-5E55D3F130DB}"/>
              </a:ext>
            </a:extLst>
          </p:cNvPr>
          <p:cNvCxnSpPr>
            <a:cxnSpLocks/>
          </p:cNvCxnSpPr>
          <p:nvPr/>
        </p:nvCxnSpPr>
        <p:spPr>
          <a:xfrm>
            <a:off x="5948817" y="5396865"/>
            <a:ext cx="0" cy="547775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1ED3DD-0D80-95D9-1F34-963EA9AD6D4A}"/>
              </a:ext>
            </a:extLst>
          </p:cNvPr>
          <p:cNvCxnSpPr>
            <a:cxnSpLocks/>
          </p:cNvCxnSpPr>
          <p:nvPr/>
        </p:nvCxnSpPr>
        <p:spPr>
          <a:xfrm>
            <a:off x="5948817" y="5404122"/>
            <a:ext cx="1529191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895F229-39C0-267D-EEF9-A2B11FD28C64}"/>
              </a:ext>
            </a:extLst>
          </p:cNvPr>
          <p:cNvCxnSpPr>
            <a:cxnSpLocks/>
          </p:cNvCxnSpPr>
          <p:nvPr/>
        </p:nvCxnSpPr>
        <p:spPr>
          <a:xfrm>
            <a:off x="5969139" y="5944640"/>
            <a:ext cx="39274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DA77B2C7-4D34-43B4-93ED-CB99675D8321}"/>
              </a:ext>
            </a:extLst>
          </p:cNvPr>
          <p:cNvSpPr/>
          <p:nvPr/>
        </p:nvSpPr>
        <p:spPr>
          <a:xfrm>
            <a:off x="6108510" y="5155344"/>
            <a:ext cx="1198422" cy="515409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Senior </a:t>
            </a:r>
          </a:p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IT Manager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William Elkins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A46FCCE-C4A3-BED4-6EBE-B52BF4D11107}"/>
              </a:ext>
            </a:extLst>
          </p:cNvPr>
          <p:cNvSpPr/>
          <p:nvPr/>
        </p:nvSpPr>
        <p:spPr>
          <a:xfrm>
            <a:off x="6135892" y="5735894"/>
            <a:ext cx="1173806" cy="507513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IT Manager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Fabiano Dias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511561-0C43-94FF-B755-75FA6D752A0A}"/>
              </a:ext>
            </a:extLst>
          </p:cNvPr>
          <p:cNvCxnSpPr>
            <a:cxnSpLocks/>
          </p:cNvCxnSpPr>
          <p:nvPr/>
        </p:nvCxnSpPr>
        <p:spPr>
          <a:xfrm>
            <a:off x="5937924" y="4889025"/>
            <a:ext cx="461488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9D82B0-2905-1B10-C820-6D8793D944EF}"/>
              </a:ext>
            </a:extLst>
          </p:cNvPr>
          <p:cNvCxnSpPr>
            <a:cxnSpLocks/>
          </p:cNvCxnSpPr>
          <p:nvPr/>
        </p:nvCxnSpPr>
        <p:spPr>
          <a:xfrm flipH="1">
            <a:off x="5927463" y="4330692"/>
            <a:ext cx="1895" cy="558333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DA9225C2-17BC-A7F4-51DC-1BEFFE696BCA}"/>
              </a:ext>
            </a:extLst>
          </p:cNvPr>
          <p:cNvSpPr/>
          <p:nvPr/>
        </p:nvSpPr>
        <p:spPr>
          <a:xfrm>
            <a:off x="6098541" y="4590711"/>
            <a:ext cx="1219776" cy="533097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9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Programmes Contracts Administrator</a:t>
            </a:r>
          </a:p>
          <a:p>
            <a:pPr algn="ctr" eaLnBrk="0" hangingPunct="0"/>
            <a:r>
              <a:rPr lang="en-GB" sz="9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Monique Bennett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3D90C4-E69F-6B3E-C915-53415907ED47}"/>
              </a:ext>
            </a:extLst>
          </p:cNvPr>
          <p:cNvSpPr/>
          <p:nvPr/>
        </p:nvSpPr>
        <p:spPr>
          <a:xfrm>
            <a:off x="3281150" y="3366062"/>
            <a:ext cx="1028700" cy="54864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Accounts Assistant (Part-time)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Latisha Wright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5BD62F-A55F-76E2-FED8-CEF28C35F790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3795500" y="1831055"/>
            <a:ext cx="2855" cy="1535007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74BFB9D-8AD9-4212-8CA4-50004BB28537}"/>
              </a:ext>
            </a:extLst>
          </p:cNvPr>
          <p:cNvSpPr/>
          <p:nvPr/>
        </p:nvSpPr>
        <p:spPr>
          <a:xfrm>
            <a:off x="3293598" y="1988272"/>
            <a:ext cx="1006553" cy="548639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schemeClr val="bg2"/>
                </a:solidFill>
                <a:latin typeface="Calibri"/>
                <a:ea typeface="ＭＳ Ｐゴシック" pitchFamily="-107" charset="-128"/>
              </a:rPr>
              <a:t>Head of Finance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schemeClr val="bg2"/>
                </a:solidFill>
                <a:latin typeface="Calibri"/>
                <a:ea typeface="ＭＳ Ｐゴシック" pitchFamily="-107" charset="-128"/>
              </a:rPr>
              <a:t>Poonam Khatak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2368A060-F362-4DBF-9F05-6B782DE43542}"/>
              </a:ext>
            </a:extLst>
          </p:cNvPr>
          <p:cNvSpPr/>
          <p:nvPr/>
        </p:nvSpPr>
        <p:spPr>
          <a:xfrm>
            <a:off x="3282524" y="2700949"/>
            <a:ext cx="1028700" cy="54864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9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Accounts &amp; HR Administrator</a:t>
            </a:r>
          </a:p>
          <a:p>
            <a:pPr algn="ctr" eaLnBrk="0" hangingPunct="0">
              <a:defRPr/>
            </a:pPr>
            <a:r>
              <a:rPr lang="en-GB" sz="9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Teresa Cox</a:t>
            </a:r>
          </a:p>
        </p:txBody>
      </p:sp>
    </p:spTree>
    <p:extLst>
      <p:ext uri="{BB962C8B-B14F-4D97-AF65-F5344CB8AC3E}">
        <p14:creationId xmlns:p14="http://schemas.microsoft.com/office/powerpoint/2010/main" val="931171893"/>
      </p:ext>
    </p:extLst>
  </p:cSld>
  <p:clrMapOvr>
    <a:masterClrMapping/>
  </p:clrMapOvr>
</p:sld>
</file>

<file path=ppt/theme/theme1.xml><?xml version="1.0" encoding="utf-8"?>
<a:theme xmlns:a="http://schemas.openxmlformats.org/drawingml/2006/main" name="OCIMF Master">
  <a:themeElements>
    <a:clrScheme name="Custom 1">
      <a:dk1>
        <a:srgbClr val="25416D"/>
      </a:dk1>
      <a:lt1>
        <a:sysClr val="window" lastClr="FFFFFF"/>
      </a:lt1>
      <a:dk2>
        <a:srgbClr val="25416D"/>
      </a:dk2>
      <a:lt2>
        <a:srgbClr val="FFFFFF"/>
      </a:lt2>
      <a:accent1>
        <a:srgbClr val="25416D"/>
      </a:accent1>
      <a:accent2>
        <a:srgbClr val="01A8DF"/>
      </a:accent2>
      <a:accent3>
        <a:srgbClr val="1A6D7C"/>
      </a:accent3>
      <a:accent4>
        <a:srgbClr val="5FB9BC"/>
      </a:accent4>
      <a:accent5>
        <a:srgbClr val="D9A132"/>
      </a:accent5>
      <a:accent6>
        <a:srgbClr val="FADA6A"/>
      </a:accent6>
      <a:hlink>
        <a:srgbClr val="4A7B94"/>
      </a:hlink>
      <a:folHlink>
        <a:srgbClr val="A8C0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60000"/>
            <a:lumOff val="40000"/>
          </a:schemeClr>
        </a:solidFill>
        <a:ln>
          <a:solidFill>
            <a:schemeClr val="tx1">
              <a:lumMod val="60000"/>
              <a:lumOff val="40000"/>
            </a:schemeClr>
          </a:solidFill>
        </a:ln>
      </a:spPr>
      <a:bodyPr rtlCol="0" anchor="ctr"/>
      <a:lstStyle>
        <a:defPPr algn="ctr" eaLnBrk="0" hangingPunct="0">
          <a:defRPr sz="1200" dirty="0">
            <a:solidFill>
              <a:prstClr val="white"/>
            </a:solidFill>
            <a:latin typeface="Calibri"/>
            <a:ea typeface="ＭＳ Ｐゴシック" pitchFamily="-10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48b4b6c-323c-4715-9859-85945a209a5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B4117AA119BA4D976B8D3CA86A904E" ma:contentTypeVersion="14" ma:contentTypeDescription="Create a new document." ma:contentTypeScope="" ma:versionID="34a575d35276c3baaaa6753b841d19b8">
  <xsd:schema xmlns:xsd="http://www.w3.org/2001/XMLSchema" xmlns:xs="http://www.w3.org/2001/XMLSchema" xmlns:p="http://schemas.microsoft.com/office/2006/metadata/properties" xmlns:ns2="c48b4b6c-323c-4715-9859-85945a209a5f" xmlns:ns3="7cf24ad7-eed7-468d-8fd7-87d740f2eca8" targetNamespace="http://schemas.microsoft.com/office/2006/metadata/properties" ma:root="true" ma:fieldsID="ee0a0175dcaf60d5edb3b0a7976680d9" ns2:_="" ns3:_="">
    <xsd:import namespace="c48b4b6c-323c-4715-9859-85945a209a5f"/>
    <xsd:import namespace="7cf24ad7-eed7-468d-8fd7-87d740f2ec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b4b6c-323c-4715-9859-85945a209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abf1f5e-d111-4de0-bde1-63631bb48a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24ad7-eed7-468d-8fd7-87d740f2eca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3AF889-F2BA-4600-8944-CA55879FE2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1FBE34-B294-4511-AD0B-CC7AEA7B8C14}">
  <ds:schemaRefs>
    <ds:schemaRef ds:uri="http://purl.org/dc/terms/"/>
    <ds:schemaRef ds:uri="http://www.w3.org/XML/1998/namespace"/>
    <ds:schemaRef ds:uri="7cf24ad7-eed7-468d-8fd7-87d740f2eca8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c48b4b6c-323c-4715-9859-85945a209a5f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F93D87-8B6D-4099-8EA1-C34BDEA93C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8b4b6c-323c-4715-9859-85945a209a5f"/>
    <ds:schemaRef ds:uri="7cf24ad7-eed7-468d-8fd7-87d740f2ec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195</Words>
  <Application>Microsoft Office PowerPoint</Application>
  <PresentationFormat>On-screen Show (4:3)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(Headings)</vt:lpstr>
      <vt:lpstr>Calibri</vt:lpstr>
      <vt:lpstr>Century Gothic</vt:lpstr>
      <vt:lpstr>OCIMF Master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Drysdale</dc:creator>
  <cp:lastModifiedBy>Teresa Cox</cp:lastModifiedBy>
  <cp:revision>50</cp:revision>
  <cp:lastPrinted>2024-02-16T11:19:44Z</cp:lastPrinted>
  <dcterms:created xsi:type="dcterms:W3CDTF">2020-05-14T17:29:11Z</dcterms:created>
  <dcterms:modified xsi:type="dcterms:W3CDTF">2024-06-04T07:04:09Z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0x01010094B4117AA119BA4D976B8D3CA86A904E</vt:lpwstr>
  </property>
  <property fmtid="{D5CDD505-2E9C-101B-9397-08002B2CF9AE}" pid="3" name="MediaServiceImageTags">
    <vt:lpwstr/>
  </property>
  <property fmtid="{D5CDD505-2E9C-101B-9397-08002B2CF9AE}" pid="4" name="MSIP_Label_4f7c4ca1-3735-4886-8ca0-61633af6767e_Enabled">
    <vt:lpwstr>true</vt:lpwstr>
  </property>
  <property fmtid="{D5CDD505-2E9C-101B-9397-08002B2CF9AE}" pid="5" name="MSIP_Label_4f7c4ca1-3735-4886-8ca0-61633af6767e_SetDate">
    <vt:lpwstr>2023-06-08T10:42:04Z</vt:lpwstr>
  </property>
  <property fmtid="{D5CDD505-2E9C-101B-9397-08002B2CF9AE}" pid="6" name="MSIP_Label_4f7c4ca1-3735-4886-8ca0-61633af6767e_Method">
    <vt:lpwstr>Standard</vt:lpwstr>
  </property>
  <property fmtid="{D5CDD505-2E9C-101B-9397-08002B2CF9AE}" pid="7" name="MSIP_Label_4f7c4ca1-3735-4886-8ca0-61633af6767e_Name">
    <vt:lpwstr>defa4170-0d19-0005-0004-bc88714345d2</vt:lpwstr>
  </property>
  <property fmtid="{D5CDD505-2E9C-101B-9397-08002B2CF9AE}" pid="8" name="MSIP_Label_4f7c4ca1-3735-4886-8ca0-61633af6767e_SiteId">
    <vt:lpwstr>9f0a73f5-f0fa-41ec-a3ad-564f08348dbb</vt:lpwstr>
  </property>
  <property fmtid="{D5CDD505-2E9C-101B-9397-08002B2CF9AE}" pid="9" name="MSIP_Label_4f7c4ca1-3735-4886-8ca0-61633af6767e_ActionId">
    <vt:lpwstr>7e346c5b-2bf5-46bd-bc10-5333402b0c01</vt:lpwstr>
  </property>
  <property fmtid="{D5CDD505-2E9C-101B-9397-08002B2CF9AE}" pid="10" name="MSIP_Label_4f7c4ca1-3735-4886-8ca0-61633af6767e_ContentBits">
    <vt:lpwstr>0</vt:lpwstr>
  </property>
</Properties>
</file>